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62" r:id="rId4"/>
    <p:sldId id="280" r:id="rId5"/>
    <p:sldId id="258" r:id="rId6"/>
    <p:sldId id="281" r:id="rId7"/>
    <p:sldId id="282" r:id="rId8"/>
    <p:sldId id="283" r:id="rId9"/>
    <p:sldId id="284" r:id="rId10"/>
    <p:sldId id="285" r:id="rId11"/>
    <p:sldId id="286" r:id="rId12"/>
    <p:sldId id="263" r:id="rId13"/>
    <p:sldId id="287" r:id="rId14"/>
    <p:sldId id="288" r:id="rId15"/>
    <p:sldId id="289" r:id="rId16"/>
    <p:sldId id="264" r:id="rId17"/>
    <p:sldId id="265" r:id="rId18"/>
    <p:sldId id="290" r:id="rId19"/>
    <p:sldId id="266" r:id="rId20"/>
    <p:sldId id="274" r:id="rId21"/>
    <p:sldId id="291" r:id="rId22"/>
    <p:sldId id="268" r:id="rId23"/>
    <p:sldId id="292" r:id="rId24"/>
    <p:sldId id="275" r:id="rId25"/>
    <p:sldId id="269" r:id="rId26"/>
    <p:sldId id="293" r:id="rId27"/>
    <p:sldId id="295" r:id="rId28"/>
    <p:sldId id="296" r:id="rId29"/>
    <p:sldId id="270" r:id="rId30"/>
    <p:sldId id="27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0" d="100"/>
          <a:sy n="120" d="100"/>
        </p:scale>
        <p:origin x="186"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6FE5ED-11FA-480A-81C9-EFBFBA293EF7}" type="datetimeFigureOut">
              <a:rPr lang="en-US" smtClean="0"/>
              <a:pPr/>
              <a:t>10/15/2013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9A46DD-BF89-4160-95EA-2B7AAD7A8F95}" type="slidenum">
              <a:rPr lang="en-US" smtClean="0"/>
              <a:pPr/>
              <a:t>‹#›</a:t>
            </a:fld>
            <a:endParaRPr lang="en-US"/>
          </a:p>
        </p:txBody>
      </p:sp>
    </p:spTree>
    <p:extLst>
      <p:ext uri="{BB962C8B-B14F-4D97-AF65-F5344CB8AC3E}">
        <p14:creationId xmlns:p14="http://schemas.microsoft.com/office/powerpoint/2010/main" xmlns="" val="1185823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9A46DD-BF89-4160-95EA-2B7AAD7A8F95}" type="slidenum">
              <a:rPr lang="en-US" smtClean="0"/>
              <a:pPr/>
              <a:t>12</a:t>
            </a:fld>
            <a:endParaRPr lang="en-US"/>
          </a:p>
        </p:txBody>
      </p:sp>
    </p:spTree>
    <p:extLst>
      <p:ext uri="{BB962C8B-B14F-4D97-AF65-F5344CB8AC3E}">
        <p14:creationId xmlns:p14="http://schemas.microsoft.com/office/powerpoint/2010/main" xmlns="" val="2101812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9A46DD-BF89-4160-95EA-2B7AAD7A8F95}" type="slidenum">
              <a:rPr lang="en-US" smtClean="0"/>
              <a:pPr/>
              <a:t>13</a:t>
            </a:fld>
            <a:endParaRPr lang="en-US"/>
          </a:p>
        </p:txBody>
      </p:sp>
    </p:spTree>
    <p:extLst>
      <p:ext uri="{BB962C8B-B14F-4D97-AF65-F5344CB8AC3E}">
        <p14:creationId xmlns:p14="http://schemas.microsoft.com/office/powerpoint/2010/main" xmlns="" val="2101812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9A46DD-BF89-4160-95EA-2B7AAD7A8F95}" type="slidenum">
              <a:rPr lang="en-US" smtClean="0"/>
              <a:pPr/>
              <a:t>14</a:t>
            </a:fld>
            <a:endParaRPr lang="en-US"/>
          </a:p>
        </p:txBody>
      </p:sp>
    </p:spTree>
    <p:extLst>
      <p:ext uri="{BB962C8B-B14F-4D97-AF65-F5344CB8AC3E}">
        <p14:creationId xmlns:p14="http://schemas.microsoft.com/office/powerpoint/2010/main" xmlns="" val="2101812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9A46DD-BF89-4160-95EA-2B7AAD7A8F95}" type="slidenum">
              <a:rPr lang="en-US" smtClean="0"/>
              <a:pPr/>
              <a:t>15</a:t>
            </a:fld>
            <a:endParaRPr lang="en-US"/>
          </a:p>
        </p:txBody>
      </p:sp>
    </p:spTree>
    <p:extLst>
      <p:ext uri="{BB962C8B-B14F-4D97-AF65-F5344CB8AC3E}">
        <p14:creationId xmlns:p14="http://schemas.microsoft.com/office/powerpoint/2010/main" xmlns="" val="2101812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9A46DD-BF89-4160-95EA-2B7AAD7A8F95}" type="slidenum">
              <a:rPr lang="en-US" smtClean="0"/>
              <a:pPr/>
              <a:t>19</a:t>
            </a:fld>
            <a:endParaRPr lang="en-US"/>
          </a:p>
        </p:txBody>
      </p:sp>
    </p:spTree>
    <p:extLst>
      <p:ext uri="{BB962C8B-B14F-4D97-AF65-F5344CB8AC3E}">
        <p14:creationId xmlns:p14="http://schemas.microsoft.com/office/powerpoint/2010/main" xmlns="" val="22135442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9A46DD-BF89-4160-95EA-2B7AAD7A8F95}" type="slidenum">
              <a:rPr lang="en-US" smtClean="0"/>
              <a:pPr/>
              <a:t>20</a:t>
            </a:fld>
            <a:endParaRPr lang="en-US"/>
          </a:p>
        </p:txBody>
      </p:sp>
    </p:spTree>
    <p:extLst>
      <p:ext uri="{BB962C8B-B14F-4D97-AF65-F5344CB8AC3E}">
        <p14:creationId xmlns:p14="http://schemas.microsoft.com/office/powerpoint/2010/main" xmlns="" val="3355895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9A46DD-BF89-4160-95EA-2B7AAD7A8F95}" type="slidenum">
              <a:rPr lang="en-US" smtClean="0"/>
              <a:pPr/>
              <a:t>21</a:t>
            </a:fld>
            <a:endParaRPr lang="en-US"/>
          </a:p>
        </p:txBody>
      </p:sp>
    </p:spTree>
    <p:extLst>
      <p:ext uri="{BB962C8B-B14F-4D97-AF65-F5344CB8AC3E}">
        <p14:creationId xmlns:p14="http://schemas.microsoft.com/office/powerpoint/2010/main" xmlns="" val="3355895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9A46DD-BF89-4160-95EA-2B7AAD7A8F95}" type="slidenum">
              <a:rPr lang="en-US" smtClean="0"/>
              <a:pPr/>
              <a:t>30</a:t>
            </a:fld>
            <a:endParaRPr lang="en-US"/>
          </a:p>
        </p:txBody>
      </p:sp>
    </p:spTree>
    <p:extLst>
      <p:ext uri="{BB962C8B-B14F-4D97-AF65-F5344CB8AC3E}">
        <p14:creationId xmlns:p14="http://schemas.microsoft.com/office/powerpoint/2010/main" xmlns="" val="3276957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E5BF90-FEF6-4783-8104-32E094295E21}" type="datetimeFigureOut">
              <a:rPr lang="en-US" smtClean="0"/>
              <a:pPr/>
              <a:t>10/15/2013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28347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E5BF90-FEF6-4783-8104-32E094295E21}" type="datetimeFigureOut">
              <a:rPr lang="en-US" smtClean="0"/>
              <a:pPr/>
              <a:t>10/15/2013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4109196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E5BF90-FEF6-4783-8104-32E094295E21}" type="datetimeFigureOut">
              <a:rPr lang="en-US" smtClean="0"/>
              <a:pPr/>
              <a:t>10/15/2013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3523785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E5BF90-FEF6-4783-8104-32E094295E21}" type="datetimeFigureOut">
              <a:rPr lang="en-US" smtClean="0"/>
              <a:pPr/>
              <a:t>10/15/2013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1374025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E5BF90-FEF6-4783-8104-32E094295E21}" type="datetimeFigureOut">
              <a:rPr lang="en-US" smtClean="0"/>
              <a:pPr/>
              <a:t>10/15/2013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8406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E5BF90-FEF6-4783-8104-32E094295E21}" type="datetimeFigureOut">
              <a:rPr lang="en-US" smtClean="0"/>
              <a:pPr/>
              <a:t>10/15/2013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1203940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E5BF90-FEF6-4783-8104-32E094295E21}" type="datetimeFigureOut">
              <a:rPr lang="en-US" smtClean="0"/>
              <a:pPr/>
              <a:t>10/15/2013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3156215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E5BF90-FEF6-4783-8104-32E094295E21}" type="datetimeFigureOut">
              <a:rPr lang="en-US" smtClean="0"/>
              <a:pPr/>
              <a:t>10/15/2013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2045738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E5BF90-FEF6-4783-8104-32E094295E21}" type="datetimeFigureOut">
              <a:rPr lang="en-US" smtClean="0"/>
              <a:pPr/>
              <a:t>10/15/2013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3703782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E5BF90-FEF6-4783-8104-32E094295E21}" type="datetimeFigureOut">
              <a:rPr lang="en-US" smtClean="0"/>
              <a:pPr/>
              <a:t>10/15/2013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1255404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E5BF90-FEF6-4783-8104-32E094295E21}" type="datetimeFigureOut">
              <a:rPr lang="en-US" smtClean="0"/>
              <a:pPr/>
              <a:t>10/15/2013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2854143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E5BF90-FEF6-4783-8104-32E094295E21}" type="datetimeFigureOut">
              <a:rPr lang="en-US" smtClean="0"/>
              <a:pPr/>
              <a:t>10/15/2013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055D3A-4A15-4C28-9FAF-895AB6F5300E}" type="slidenum">
              <a:rPr lang="en-US" smtClean="0"/>
              <a:pPr/>
              <a:t>‹#›</a:t>
            </a:fld>
            <a:endParaRPr lang="en-US"/>
          </a:p>
        </p:txBody>
      </p:sp>
    </p:spTree>
    <p:extLst>
      <p:ext uri="{BB962C8B-B14F-4D97-AF65-F5344CB8AC3E}">
        <p14:creationId xmlns:p14="http://schemas.microsoft.com/office/powerpoint/2010/main" xmlns="" val="2322472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764704"/>
            <a:ext cx="7918648" cy="2835747"/>
          </a:xfrm>
        </p:spPr>
        <p:txBody>
          <a:bodyPr>
            <a:normAutofit fontScale="90000"/>
          </a:bodyPr>
          <a:lstStyle/>
          <a:p>
            <a:r>
              <a:rPr lang="hr-HR" sz="4800" dirty="0">
                <a:solidFill>
                  <a:srgbClr val="FF0000"/>
                </a:solidFill>
              </a:rPr>
              <a:t>Sustav </a:t>
            </a:r>
            <a:r>
              <a:rPr lang="hr-HR" sz="4800" dirty="0" smtClean="0">
                <a:solidFill>
                  <a:srgbClr val="FF0000"/>
                </a:solidFill>
              </a:rPr>
              <a:t>otpremnina </a:t>
            </a:r>
            <a:r>
              <a:rPr lang="hr-HR" sz="4800" dirty="0">
                <a:solidFill>
                  <a:srgbClr val="FF0000"/>
                </a:solidFill>
              </a:rPr>
              <a:t>u odabranim zemljama </a:t>
            </a:r>
            <a:r>
              <a:rPr lang="hr-HR" sz="4800" b="1" dirty="0" smtClean="0"/>
              <a:t/>
            </a:r>
            <a:br>
              <a:rPr lang="hr-HR" sz="4800" b="1" dirty="0" smtClean="0"/>
            </a:br>
            <a:r>
              <a:rPr lang="hr-HR" sz="4800" b="1" dirty="0" smtClean="0"/>
              <a:t/>
            </a:r>
            <a:br>
              <a:rPr lang="hr-HR" sz="4800" b="1" dirty="0" smtClean="0"/>
            </a:br>
            <a:r>
              <a:rPr lang="en-US" sz="2700" dirty="0" err="1" smtClean="0"/>
              <a:t>Predrag</a:t>
            </a:r>
            <a:r>
              <a:rPr lang="en-US" sz="2700" dirty="0" smtClean="0"/>
              <a:t> </a:t>
            </a:r>
            <a:r>
              <a:rPr lang="en-US" sz="2700" dirty="0" err="1" smtClean="0"/>
              <a:t>Bejaković</a:t>
            </a:r>
            <a:r>
              <a:rPr lang="en-US" sz="2700" dirty="0" smtClean="0"/>
              <a:t>, </a:t>
            </a:r>
            <a:r>
              <a:rPr lang="hr-HR" sz="2700" dirty="0" smtClean="0"/>
              <a:t/>
            </a:r>
            <a:br>
              <a:rPr lang="hr-HR" sz="2700" dirty="0" smtClean="0"/>
            </a:br>
            <a:r>
              <a:rPr lang="en-US" sz="2700" dirty="0" err="1" smtClean="0"/>
              <a:t>Institut</a:t>
            </a:r>
            <a:r>
              <a:rPr lang="en-US" sz="2700" dirty="0" smtClean="0"/>
              <a:t> </a:t>
            </a:r>
            <a:r>
              <a:rPr lang="en-US" sz="2700" dirty="0" err="1" smtClean="0"/>
              <a:t>za</a:t>
            </a:r>
            <a:r>
              <a:rPr lang="en-US" sz="2700" dirty="0" smtClean="0"/>
              <a:t> </a:t>
            </a:r>
            <a:r>
              <a:rPr lang="en-US" sz="2700" dirty="0" err="1" smtClean="0"/>
              <a:t>javne</a:t>
            </a:r>
            <a:r>
              <a:rPr lang="en-US" sz="2700" dirty="0" smtClean="0"/>
              <a:t> </a:t>
            </a:r>
            <a:r>
              <a:rPr lang="en-US" sz="2700" dirty="0" err="1" smtClean="0"/>
              <a:t>financije</a:t>
            </a:r>
            <a:r>
              <a:rPr lang="en-US" sz="2700" dirty="0" smtClean="0"/>
              <a:t> </a:t>
            </a:r>
            <a:r>
              <a:rPr lang="en-US" sz="3600" dirty="0" smtClean="0"/>
              <a:t/>
            </a:r>
            <a:br>
              <a:rPr lang="en-US" sz="3600" dirty="0" smtClean="0"/>
            </a:br>
            <a:endParaRPr lang="en-US" sz="3600" dirty="0"/>
          </a:p>
        </p:txBody>
      </p:sp>
      <p:sp>
        <p:nvSpPr>
          <p:cNvPr id="3" name="Subtitle 2"/>
          <p:cNvSpPr>
            <a:spLocks noGrp="1"/>
          </p:cNvSpPr>
          <p:nvPr>
            <p:ph type="subTitle" idx="1"/>
          </p:nvPr>
        </p:nvSpPr>
        <p:spPr>
          <a:xfrm>
            <a:off x="323528" y="4149080"/>
            <a:ext cx="8712968" cy="1752600"/>
          </a:xfrm>
        </p:spPr>
        <p:txBody>
          <a:bodyPr>
            <a:normAutofit/>
          </a:bodyPr>
          <a:lstStyle/>
          <a:p>
            <a:r>
              <a:rPr lang="pl-PL" dirty="0" smtClean="0">
                <a:solidFill>
                  <a:schemeClr val="tx1"/>
                </a:solidFill>
              </a:rPr>
              <a:t>Okrugli stol: Sustav otpremnina </a:t>
            </a:r>
          </a:p>
          <a:p>
            <a:r>
              <a:rPr lang="pl-PL" dirty="0" smtClean="0">
                <a:solidFill>
                  <a:schemeClr val="tx1"/>
                </a:solidFill>
              </a:rPr>
              <a:t>Zagreb,  15. listopada 2013.</a:t>
            </a:r>
            <a:endParaRPr lang="en-US" dirty="0">
              <a:solidFill>
                <a:schemeClr val="tx1"/>
              </a:solidFill>
            </a:endParaRPr>
          </a:p>
        </p:txBody>
      </p:sp>
    </p:spTree>
    <p:extLst>
      <p:ext uri="{BB962C8B-B14F-4D97-AF65-F5344CB8AC3E}">
        <p14:creationId xmlns:p14="http://schemas.microsoft.com/office/powerpoint/2010/main" xmlns="" val="34865915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solidFill>
                  <a:srgbClr val="FF0000"/>
                </a:solidFill>
              </a:rPr>
              <a:t>Povijest </a:t>
            </a:r>
            <a:r>
              <a:rPr lang="hr-HR" b="1" dirty="0">
                <a:solidFill>
                  <a:srgbClr val="FF0000"/>
                </a:solidFill>
              </a:rPr>
              <a:t>nastanka i razlozi uvođenja sustava </a:t>
            </a:r>
            <a:r>
              <a:rPr lang="hr-HR" b="1" dirty="0" smtClean="0">
                <a:solidFill>
                  <a:srgbClr val="FF0000"/>
                </a:solidFill>
              </a:rPr>
              <a:t>otpremnina (6)</a:t>
            </a:r>
            <a:endParaRPr lang="en-US" dirty="0">
              <a:solidFill>
                <a:srgbClr val="FF0000"/>
              </a:solidFill>
            </a:endParaRPr>
          </a:p>
        </p:txBody>
      </p:sp>
      <p:sp>
        <p:nvSpPr>
          <p:cNvPr id="3" name="Content Placeholder 2"/>
          <p:cNvSpPr>
            <a:spLocks noGrp="1"/>
          </p:cNvSpPr>
          <p:nvPr>
            <p:ph idx="1"/>
          </p:nvPr>
        </p:nvSpPr>
        <p:spPr>
          <a:xfrm>
            <a:off x="179512" y="1600200"/>
            <a:ext cx="8712968" cy="4525963"/>
          </a:xfrm>
        </p:spPr>
        <p:txBody>
          <a:bodyPr>
            <a:noAutofit/>
          </a:bodyPr>
          <a:lstStyle/>
          <a:p>
            <a:r>
              <a:rPr lang="hr-HR" sz="2800" dirty="0"/>
              <a:t>Ekonomski, socijalni i politički događaji u međuratnom razdoblju i nakon Drugog svjetskog rata bili su treći kritična komponenta i preduvjet nastanku i širenju dostignuća socijalne države</a:t>
            </a:r>
            <a:r>
              <a:rPr lang="hr-HR" sz="2800" dirty="0" smtClean="0"/>
              <a:t>.</a:t>
            </a:r>
          </a:p>
          <a:p>
            <a:r>
              <a:rPr lang="hr-HR" sz="2800" dirty="0" smtClean="0"/>
              <a:t>Ti </a:t>
            </a:r>
            <a:r>
              <a:rPr lang="hr-HR" sz="2800" dirty="0"/>
              <a:t>događaji doveli su do uspostave pravnog okvira socijalnog osiguranja i programa za rješavanje ključnih obveza koje nastaju kod otpuštanja zaposlenih u službenom gospodarstvu. </a:t>
            </a:r>
            <a:endParaRPr lang="hr-HR" sz="2800" dirty="0" smtClean="0"/>
          </a:p>
          <a:p>
            <a:r>
              <a:rPr lang="hr-HR" sz="2800" dirty="0" smtClean="0"/>
              <a:t>Prava </a:t>
            </a:r>
            <a:r>
              <a:rPr lang="hr-HR" sz="2800" dirty="0"/>
              <a:t>radnika na te naknade </a:t>
            </a:r>
            <a:r>
              <a:rPr lang="hr-HR" sz="2800" dirty="0" smtClean="0"/>
              <a:t>počela </a:t>
            </a:r>
            <a:r>
              <a:rPr lang="hr-HR" sz="2800" dirty="0"/>
              <a:t>su pokrivati sve veći dio zaposlenih. </a:t>
            </a:r>
            <a:endParaRPr lang="en-US" sz="3000" dirty="0"/>
          </a:p>
        </p:txBody>
      </p:sp>
    </p:spTree>
    <p:extLst>
      <p:ext uri="{BB962C8B-B14F-4D97-AF65-F5344CB8AC3E}">
        <p14:creationId xmlns:p14="http://schemas.microsoft.com/office/powerpoint/2010/main" xmlns="" val="1127426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solidFill>
                  <a:srgbClr val="FF0000"/>
                </a:solidFill>
              </a:rPr>
              <a:t>Povijest </a:t>
            </a:r>
            <a:r>
              <a:rPr lang="hr-HR" b="1" dirty="0">
                <a:solidFill>
                  <a:srgbClr val="FF0000"/>
                </a:solidFill>
              </a:rPr>
              <a:t>nastanka i razlozi uvođenja sustava </a:t>
            </a:r>
            <a:r>
              <a:rPr lang="hr-HR" b="1" dirty="0" smtClean="0">
                <a:solidFill>
                  <a:srgbClr val="FF0000"/>
                </a:solidFill>
              </a:rPr>
              <a:t>otpremnina (7)</a:t>
            </a:r>
            <a:endParaRPr lang="en-US" dirty="0">
              <a:solidFill>
                <a:srgbClr val="FF0000"/>
              </a:solidFill>
            </a:endParaRPr>
          </a:p>
        </p:txBody>
      </p:sp>
      <p:sp>
        <p:nvSpPr>
          <p:cNvPr id="3" name="Content Placeholder 2"/>
          <p:cNvSpPr>
            <a:spLocks noGrp="1"/>
          </p:cNvSpPr>
          <p:nvPr>
            <p:ph idx="1"/>
          </p:nvPr>
        </p:nvSpPr>
        <p:spPr>
          <a:xfrm>
            <a:off x="107504" y="1484784"/>
            <a:ext cx="8928992" cy="4968552"/>
          </a:xfrm>
        </p:spPr>
        <p:txBody>
          <a:bodyPr>
            <a:noAutofit/>
          </a:bodyPr>
          <a:lstStyle/>
          <a:p>
            <a:r>
              <a:rPr lang="hr-HR" sz="2800" dirty="0"/>
              <a:t>U razmatranju složenosti oblika otpremnine korisno je uzimati u obzir povijesne okolnosti i uvjete. </a:t>
            </a:r>
            <a:endParaRPr lang="hr-HR" sz="2800" dirty="0" smtClean="0"/>
          </a:p>
          <a:p>
            <a:r>
              <a:rPr lang="hr-HR" sz="2800" dirty="0" smtClean="0"/>
              <a:t>Sustav </a:t>
            </a:r>
            <a:r>
              <a:rPr lang="hr-HR" sz="2800" dirty="0"/>
              <a:t>otpremnina </a:t>
            </a:r>
            <a:r>
              <a:rPr lang="hr-HR" sz="2800" dirty="0" smtClean="0"/>
              <a:t>je nastajao </a:t>
            </a:r>
            <a:r>
              <a:rPr lang="hr-HR" sz="2800" dirty="0"/>
              <a:t>i razvijao se </a:t>
            </a:r>
            <a:r>
              <a:rPr lang="hr-HR" sz="2800" dirty="0" smtClean="0"/>
              <a:t>tijekom </a:t>
            </a:r>
            <a:r>
              <a:rPr lang="hr-HR" sz="2800" dirty="0"/>
              <a:t>velikih industrijskih restrukturiranja time da su njegove pojedinosti pobliže utvrđene ili u pregovorima sindikata i poslodavaca ili još češće na</a:t>
            </a:r>
            <a:r>
              <a:rPr lang="hr-HR" sz="2800" i="1" dirty="0"/>
              <a:t> ad</a:t>
            </a:r>
            <a:r>
              <a:rPr lang="hr-HR" sz="2800" dirty="0"/>
              <a:t> </a:t>
            </a:r>
            <a:r>
              <a:rPr lang="hr-HR" sz="2800" i="1" dirty="0" err="1"/>
              <a:t>hoc</a:t>
            </a:r>
            <a:r>
              <a:rPr lang="hr-HR" sz="2800" dirty="0"/>
              <a:t> način u skladu s specifičnim uvjetima gospodarskih promjena. </a:t>
            </a:r>
            <a:endParaRPr lang="hr-HR" sz="2800" dirty="0" smtClean="0"/>
          </a:p>
          <a:p>
            <a:r>
              <a:rPr lang="hr-HR" sz="2800" dirty="0" smtClean="0"/>
              <a:t>To </a:t>
            </a:r>
            <a:r>
              <a:rPr lang="hr-HR" sz="2800" dirty="0"/>
              <a:t>se često događalo izvan zakonodavnog određenja ili kolektivnih </a:t>
            </a:r>
            <a:r>
              <a:rPr lang="hr-HR" sz="2800" dirty="0" smtClean="0"/>
              <a:t>ugovora, a gubitak </a:t>
            </a:r>
            <a:r>
              <a:rPr lang="hr-HR" sz="2800" dirty="0"/>
              <a:t>strukovnih mirovina </a:t>
            </a:r>
            <a:r>
              <a:rPr lang="hr-HR" sz="2800" dirty="0" smtClean="0"/>
              <a:t>obično </a:t>
            </a:r>
            <a:r>
              <a:rPr lang="hr-HR" sz="2800" dirty="0"/>
              <a:t>se nadoknadio uvođenjem </a:t>
            </a:r>
            <a:r>
              <a:rPr lang="hr-HR" sz="2800" dirty="0" smtClean="0"/>
              <a:t>odnosno širenjem </a:t>
            </a:r>
            <a:r>
              <a:rPr lang="hr-HR" sz="2800" dirty="0"/>
              <a:t>otpremnina i/ili </a:t>
            </a:r>
            <a:r>
              <a:rPr lang="hr-HR" sz="2800" dirty="0" smtClean="0"/>
              <a:t>njihovom </a:t>
            </a:r>
            <a:r>
              <a:rPr lang="hr-HR" sz="2800" dirty="0"/>
              <a:t>većom izdašnošću. </a:t>
            </a:r>
          </a:p>
        </p:txBody>
      </p:sp>
    </p:spTree>
    <p:extLst>
      <p:ext uri="{BB962C8B-B14F-4D97-AF65-F5344CB8AC3E}">
        <p14:creationId xmlns:p14="http://schemas.microsoft.com/office/powerpoint/2010/main" xmlns="" val="14015386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a:solidFill>
                  <a:srgbClr val="FF0000"/>
                </a:solidFill>
              </a:rPr>
              <a:t>Stanje u odabranim </a:t>
            </a:r>
            <a:r>
              <a:rPr lang="hr-HR" b="1" dirty="0" smtClean="0">
                <a:solidFill>
                  <a:srgbClr val="FF0000"/>
                </a:solidFill>
              </a:rPr>
              <a:t>zemljama: </a:t>
            </a:r>
            <a:r>
              <a:rPr lang="hr-HR" b="1" dirty="0">
                <a:solidFill>
                  <a:srgbClr val="FF0000"/>
                </a:solidFill>
              </a:rPr>
              <a:t>Argentina</a:t>
            </a:r>
            <a:endParaRPr lang="hr-HR" dirty="0">
              <a:solidFill>
                <a:srgbClr val="FF0000"/>
              </a:solidFill>
            </a:endParaRPr>
          </a:p>
        </p:txBody>
      </p:sp>
      <p:sp>
        <p:nvSpPr>
          <p:cNvPr id="3" name="Content Placeholder 2"/>
          <p:cNvSpPr>
            <a:spLocks noGrp="1"/>
          </p:cNvSpPr>
          <p:nvPr>
            <p:ph idx="1"/>
          </p:nvPr>
        </p:nvSpPr>
        <p:spPr>
          <a:xfrm>
            <a:off x="323528" y="1412776"/>
            <a:ext cx="8568952" cy="4896544"/>
          </a:xfrm>
        </p:spPr>
        <p:txBody>
          <a:bodyPr>
            <a:noAutofit/>
          </a:bodyPr>
          <a:lstStyle/>
          <a:p>
            <a:r>
              <a:rPr lang="hr-HR" sz="2800" dirty="0"/>
              <a:t>Uvođenje sustava otpremnina u najvećoj je mjeri uslijedio pod pritiskom sindikalnog pokreta početkom 1930-ih. </a:t>
            </a:r>
            <a:endParaRPr lang="hr-HR" sz="2800" dirty="0" smtClean="0"/>
          </a:p>
          <a:p>
            <a:r>
              <a:rPr lang="hr-HR" sz="2800" dirty="0" smtClean="0"/>
              <a:t>Sindikat </a:t>
            </a:r>
            <a:r>
              <a:rPr lang="hr-HR" sz="2800" dirty="0"/>
              <a:t>je do 1932. godine uspio da se prihvati niz zakona vezanih uz kraće radno vrijeme, isplatu otpremninu i druga prava u socijalnoj </a:t>
            </a:r>
            <a:r>
              <a:rPr lang="hr-HR" sz="2800" dirty="0" smtClean="0"/>
              <a:t>skrbi, ali se to često nije poštivalo u praksi</a:t>
            </a:r>
          </a:p>
          <a:p>
            <a:r>
              <a:rPr lang="hr-HR" sz="2800" dirty="0" smtClean="0"/>
              <a:t>Za </a:t>
            </a:r>
            <a:r>
              <a:rPr lang="hr-HR" sz="2800" dirty="0"/>
              <a:t>vrijeme </a:t>
            </a:r>
            <a:r>
              <a:rPr lang="hr-HR" sz="2800" dirty="0" smtClean="0"/>
              <a:t>peronističke </a:t>
            </a:r>
            <a:r>
              <a:rPr lang="hr-HR" sz="2800" dirty="0"/>
              <a:t>vlasti, utemeljenje Ministarstva rada pomoglo je u formaliziranju odnosa </a:t>
            </a:r>
            <a:r>
              <a:rPr lang="hr-HR" sz="2800" dirty="0" smtClean="0"/>
              <a:t>sindikata </a:t>
            </a:r>
            <a:r>
              <a:rPr lang="hr-HR" sz="2800" dirty="0"/>
              <a:t>i države te znatno učinkovitijem ostvarenju radničkih prava.</a:t>
            </a:r>
            <a:endParaRPr lang="en-US" sz="2800" dirty="0"/>
          </a:p>
        </p:txBody>
      </p:sp>
    </p:spTree>
    <p:extLst>
      <p:ext uri="{BB962C8B-B14F-4D97-AF65-F5344CB8AC3E}">
        <p14:creationId xmlns:p14="http://schemas.microsoft.com/office/powerpoint/2010/main" xmlns="" val="19039192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a:solidFill>
                  <a:srgbClr val="FF0000"/>
                </a:solidFill>
              </a:rPr>
              <a:t>Stanje u odabranim </a:t>
            </a:r>
            <a:r>
              <a:rPr lang="hr-HR" b="1" dirty="0" smtClean="0">
                <a:solidFill>
                  <a:srgbClr val="FF0000"/>
                </a:solidFill>
              </a:rPr>
              <a:t>zemljama: Austrija (1)</a:t>
            </a:r>
            <a:endParaRPr lang="hr-HR" dirty="0">
              <a:solidFill>
                <a:srgbClr val="FF0000"/>
              </a:solidFill>
            </a:endParaRPr>
          </a:p>
        </p:txBody>
      </p:sp>
      <p:sp>
        <p:nvSpPr>
          <p:cNvPr id="3" name="Content Placeholder 2"/>
          <p:cNvSpPr>
            <a:spLocks noGrp="1"/>
          </p:cNvSpPr>
          <p:nvPr>
            <p:ph idx="1"/>
          </p:nvPr>
        </p:nvSpPr>
        <p:spPr>
          <a:xfrm>
            <a:off x="323528" y="1412776"/>
            <a:ext cx="8568952" cy="4896544"/>
          </a:xfrm>
        </p:spPr>
        <p:txBody>
          <a:bodyPr>
            <a:noAutofit/>
          </a:bodyPr>
          <a:lstStyle/>
          <a:p>
            <a:r>
              <a:rPr lang="hr-HR" sz="2800" dirty="0" smtClean="0"/>
              <a:t>Sada </a:t>
            </a:r>
            <a:r>
              <a:rPr lang="hr-HR" sz="2800" dirty="0"/>
              <a:t>postoje dva sustava obvezne isplate otpremnina. Jedan se primjenjuje na ugovore o radu koji su započeli prije 2003. (</a:t>
            </a:r>
            <a:r>
              <a:rPr lang="hr-HR" sz="2800" i="1" dirty="0" err="1"/>
              <a:t>Abfertigung</a:t>
            </a:r>
            <a:r>
              <a:rPr lang="hr-HR" sz="2800" i="1" dirty="0"/>
              <a:t> </a:t>
            </a:r>
            <a:r>
              <a:rPr lang="hr-HR" sz="2800" i="1" dirty="0" smtClean="0"/>
              <a:t>Alt</a:t>
            </a:r>
            <a:r>
              <a:rPr lang="hr-HR" sz="2800" dirty="0" smtClean="0"/>
              <a:t>) </a:t>
            </a:r>
            <a:r>
              <a:rPr lang="hr-HR" sz="2800" dirty="0"/>
              <a:t>a drugi se odnosi na ugovore o radu koji su sklopljeni 2003. godine i kasnije (</a:t>
            </a:r>
            <a:r>
              <a:rPr lang="hr-HR" sz="2800" i="1" dirty="0" err="1"/>
              <a:t>Abfertigung</a:t>
            </a:r>
            <a:r>
              <a:rPr lang="hr-HR" sz="2800" i="1" dirty="0"/>
              <a:t> </a:t>
            </a:r>
            <a:r>
              <a:rPr lang="hr-HR" sz="2800" i="1" dirty="0" err="1" smtClean="0"/>
              <a:t>Neu</a:t>
            </a:r>
            <a:r>
              <a:rPr lang="hr-HR" sz="2800" dirty="0" smtClean="0"/>
              <a:t>). </a:t>
            </a:r>
          </a:p>
          <a:p>
            <a:r>
              <a:rPr lang="hr-HR" sz="2800" dirty="0" smtClean="0"/>
              <a:t>Do </a:t>
            </a:r>
            <a:r>
              <a:rPr lang="hr-HR" sz="2800" dirty="0"/>
              <a:t>kraja 2012. postojao je i mješoviti sustav. </a:t>
            </a:r>
            <a:endParaRPr lang="hr-HR" sz="2800" dirty="0" smtClean="0"/>
          </a:p>
          <a:p>
            <a:r>
              <a:rPr lang="hr-HR" sz="2800" dirty="0" smtClean="0"/>
              <a:t>Prema </a:t>
            </a:r>
            <a:r>
              <a:rPr lang="hr-HR" sz="2800" dirty="0"/>
              <a:t>starom sustavu, zaposlenik je po prekidu zaposlenja i uz određene uvjete imao pravo od svog poslodavca dobiti otpremninu u iznosu do 12 mjesečnih plaća koja ovisi o dužini radnog staža s tim poslodavcem. </a:t>
            </a:r>
            <a:endParaRPr lang="en-US" sz="2800" dirty="0"/>
          </a:p>
        </p:txBody>
      </p:sp>
    </p:spTree>
    <p:extLst>
      <p:ext uri="{BB962C8B-B14F-4D97-AF65-F5344CB8AC3E}">
        <p14:creationId xmlns:p14="http://schemas.microsoft.com/office/powerpoint/2010/main" xmlns="" val="22126498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a:solidFill>
                  <a:srgbClr val="FF0000"/>
                </a:solidFill>
              </a:rPr>
              <a:t>Stanje u odabranim </a:t>
            </a:r>
            <a:r>
              <a:rPr lang="hr-HR" b="1" dirty="0" smtClean="0">
                <a:solidFill>
                  <a:srgbClr val="FF0000"/>
                </a:solidFill>
              </a:rPr>
              <a:t>zemljama: Austrija (2)</a:t>
            </a:r>
            <a:endParaRPr lang="hr-HR" dirty="0">
              <a:solidFill>
                <a:srgbClr val="FF0000"/>
              </a:solidFill>
            </a:endParaRPr>
          </a:p>
        </p:txBody>
      </p:sp>
      <p:sp>
        <p:nvSpPr>
          <p:cNvPr id="3" name="Content Placeholder 2"/>
          <p:cNvSpPr>
            <a:spLocks noGrp="1"/>
          </p:cNvSpPr>
          <p:nvPr>
            <p:ph idx="1"/>
          </p:nvPr>
        </p:nvSpPr>
        <p:spPr>
          <a:xfrm>
            <a:off x="251520" y="1412776"/>
            <a:ext cx="8640960" cy="5112568"/>
          </a:xfrm>
        </p:spPr>
        <p:txBody>
          <a:bodyPr>
            <a:noAutofit/>
          </a:bodyPr>
          <a:lstStyle/>
          <a:p>
            <a:pPr marL="0" indent="0" algn="just">
              <a:buNone/>
            </a:pPr>
            <a:r>
              <a:rPr lang="hr-HR" sz="2800" dirty="0"/>
              <a:t>Prema novom sustavu, postoje sljedeće mogućnosti raspolaganja novcem ušteđenim kod fonda za zbrinjavanje zaposlenih: prijenos iznosa otpremnine: </a:t>
            </a:r>
            <a:endParaRPr lang="hr-HR" sz="2800" dirty="0" smtClean="0"/>
          </a:p>
          <a:p>
            <a:pPr marL="514350" indent="-514350" algn="just">
              <a:buAutoNum type="alphaLcParenR"/>
            </a:pPr>
            <a:r>
              <a:rPr lang="hr-HR" sz="2800" dirty="0" smtClean="0"/>
              <a:t>na </a:t>
            </a:r>
            <a:r>
              <a:rPr lang="hr-HR" sz="2800" dirty="0"/>
              <a:t>račun osiguravajućeg društva u obliku jednokratne </a:t>
            </a:r>
            <a:r>
              <a:rPr lang="hr-HR" sz="2800" dirty="0" smtClean="0"/>
              <a:t>premije; </a:t>
            </a:r>
          </a:p>
          <a:p>
            <a:pPr marL="514350" indent="-514350" algn="just">
              <a:buAutoNum type="alphaLcParenR"/>
            </a:pPr>
            <a:r>
              <a:rPr lang="hr-HR" sz="2800" dirty="0" smtClean="0"/>
              <a:t>na </a:t>
            </a:r>
            <a:r>
              <a:rPr lang="hr-HR" sz="2800" dirty="0"/>
              <a:t>račun neke banke zbog kupovine dionica nekog mirovinskog fonda, pri čemu je neophodno postići neopozivi dogovor o planu </a:t>
            </a:r>
            <a:r>
              <a:rPr lang="hr-HR" sz="2800" dirty="0" smtClean="0"/>
              <a:t>isplate; </a:t>
            </a:r>
          </a:p>
          <a:p>
            <a:pPr marL="514350" indent="-514350" algn="just">
              <a:buAutoNum type="alphaLcParenR"/>
            </a:pPr>
            <a:r>
              <a:rPr lang="hr-HR" sz="2800" dirty="0" smtClean="0"/>
              <a:t>u mirovinsko </a:t>
            </a:r>
            <a:r>
              <a:rPr lang="hr-HR" sz="2800" dirty="0"/>
              <a:t>osiguranje kod kojeg se ostvaruje pravo na mirovinu; prijenos na račun fonda za zbrinjavanje zaposlenih gdje i nadalje ostaje </a:t>
            </a:r>
            <a:r>
              <a:rPr lang="hr-HR" sz="2800" dirty="0" smtClean="0"/>
              <a:t>deponiran. </a:t>
            </a:r>
            <a:endParaRPr lang="en-US" sz="2800" dirty="0"/>
          </a:p>
        </p:txBody>
      </p:sp>
    </p:spTree>
    <p:extLst>
      <p:ext uri="{BB962C8B-B14F-4D97-AF65-F5344CB8AC3E}">
        <p14:creationId xmlns:p14="http://schemas.microsoft.com/office/powerpoint/2010/main" xmlns="" val="20075486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a:solidFill>
                  <a:srgbClr val="FF0000"/>
                </a:solidFill>
              </a:rPr>
              <a:t>Stanje u odabranim </a:t>
            </a:r>
            <a:r>
              <a:rPr lang="hr-HR" b="1" dirty="0" smtClean="0">
                <a:solidFill>
                  <a:srgbClr val="FF0000"/>
                </a:solidFill>
              </a:rPr>
              <a:t>zemljama: Austrija (3)</a:t>
            </a:r>
            <a:endParaRPr lang="hr-HR" dirty="0">
              <a:solidFill>
                <a:srgbClr val="FF0000"/>
              </a:solidFill>
            </a:endParaRPr>
          </a:p>
        </p:txBody>
      </p:sp>
      <p:sp>
        <p:nvSpPr>
          <p:cNvPr id="3" name="Content Placeholder 2"/>
          <p:cNvSpPr>
            <a:spLocks noGrp="1"/>
          </p:cNvSpPr>
          <p:nvPr>
            <p:ph idx="1"/>
          </p:nvPr>
        </p:nvSpPr>
        <p:spPr>
          <a:xfrm>
            <a:off x="179512" y="1412776"/>
            <a:ext cx="8784976" cy="5112568"/>
          </a:xfrm>
        </p:spPr>
        <p:txBody>
          <a:bodyPr>
            <a:noAutofit/>
          </a:bodyPr>
          <a:lstStyle/>
          <a:p>
            <a:r>
              <a:rPr lang="hr-HR" sz="2800" dirty="0"/>
              <a:t>Prema </a:t>
            </a:r>
            <a:r>
              <a:rPr lang="hr-HR" sz="2800" dirty="0" smtClean="0"/>
              <a:t>starom sustavu </a:t>
            </a:r>
            <a:r>
              <a:rPr lang="hr-HR" sz="2800" dirty="0"/>
              <a:t>kako je samo trećina zaposlenika imala pravo na otpremnine. </a:t>
            </a:r>
            <a:endParaRPr lang="hr-HR" sz="2800" dirty="0" smtClean="0"/>
          </a:p>
          <a:p>
            <a:r>
              <a:rPr lang="hr-HR" sz="2800" dirty="0" smtClean="0"/>
              <a:t>Prijašnji </a:t>
            </a:r>
            <a:r>
              <a:rPr lang="hr-HR" sz="2800" dirty="0"/>
              <a:t>sustav je stvarao poslodavcima ozbiljne poteškoće, posebice u sektoru malih i srednjih tvrtki, jer je mogao uzrokovati ozbiljne probleme likvidnosti ukoliko je tvrtka morala istodobno isplatiti veći broj otpremnina. </a:t>
            </a:r>
            <a:endParaRPr lang="hr-HR" sz="2800" dirty="0" smtClean="0"/>
          </a:p>
          <a:p>
            <a:r>
              <a:rPr lang="hr-HR" sz="2800" dirty="0" smtClean="0"/>
              <a:t>Stari </a:t>
            </a:r>
            <a:r>
              <a:rPr lang="hr-HR" sz="2800" dirty="0"/>
              <a:t>je sustav ipak imao značajnija pozitivna </a:t>
            </a:r>
            <a:r>
              <a:rPr lang="hr-HR" sz="2800" dirty="0" smtClean="0"/>
              <a:t>obilježja: </a:t>
            </a:r>
            <a:r>
              <a:rPr lang="hr-HR" sz="2800" dirty="0"/>
              <a:t>mogućem poslodavcu kao zaposlenici razmjerno </a:t>
            </a:r>
            <a:r>
              <a:rPr lang="hr-HR" sz="2800" dirty="0" smtClean="0"/>
              <a:t>su </a:t>
            </a:r>
            <a:r>
              <a:rPr lang="hr-HR" sz="2800" i="1" dirty="0" smtClean="0"/>
              <a:t>jeftiniji </a:t>
            </a:r>
            <a:r>
              <a:rPr lang="hr-HR" sz="2800" dirty="0"/>
              <a:t>bili nezaposleni ili osobe koje su bile ekonomski </a:t>
            </a:r>
            <a:r>
              <a:rPr lang="hr-HR" sz="2800" dirty="0" smtClean="0"/>
              <a:t>neaktivne, odnosno žene, mlade osobe </a:t>
            </a:r>
            <a:r>
              <a:rPr lang="hr-HR" sz="2800" dirty="0"/>
              <a:t>bez radnog iskustva i osoba s nižim razinama </a:t>
            </a:r>
            <a:r>
              <a:rPr lang="hr-HR" sz="2800" dirty="0" smtClean="0"/>
              <a:t>obrazovanja.</a:t>
            </a:r>
            <a:endParaRPr lang="en-US" sz="2800" dirty="0"/>
          </a:p>
        </p:txBody>
      </p:sp>
    </p:spTree>
    <p:extLst>
      <p:ext uri="{BB962C8B-B14F-4D97-AF65-F5344CB8AC3E}">
        <p14:creationId xmlns:p14="http://schemas.microsoft.com/office/powerpoint/2010/main" xmlns="" val="32507024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19256" cy="864096"/>
          </a:xfrm>
        </p:spPr>
        <p:txBody>
          <a:bodyPr>
            <a:normAutofit/>
          </a:bodyPr>
          <a:lstStyle/>
          <a:p>
            <a:r>
              <a:rPr lang="hr-HR" b="1" dirty="0">
                <a:solidFill>
                  <a:srgbClr val="FF0000"/>
                </a:solidFill>
              </a:rPr>
              <a:t>Francuska</a:t>
            </a:r>
            <a:endParaRPr lang="en-US" b="1" dirty="0">
              <a:solidFill>
                <a:srgbClr val="FF0000"/>
              </a:solidFill>
            </a:endParaRPr>
          </a:p>
        </p:txBody>
      </p:sp>
      <p:sp>
        <p:nvSpPr>
          <p:cNvPr id="3" name="Content Placeholder 2"/>
          <p:cNvSpPr>
            <a:spLocks noGrp="1"/>
          </p:cNvSpPr>
          <p:nvPr>
            <p:ph idx="1"/>
          </p:nvPr>
        </p:nvSpPr>
        <p:spPr>
          <a:xfrm>
            <a:off x="107504" y="980728"/>
            <a:ext cx="8856984" cy="5616624"/>
          </a:xfrm>
        </p:spPr>
        <p:txBody>
          <a:bodyPr>
            <a:noAutofit/>
          </a:bodyPr>
          <a:lstStyle/>
          <a:p>
            <a:r>
              <a:rPr lang="hr-HR" sz="3600" dirty="0" smtClean="0"/>
              <a:t>Zakonski </a:t>
            </a:r>
            <a:r>
              <a:rPr lang="hr-HR" sz="3600" dirty="0"/>
              <a:t>minimalni iznos otpremnine </a:t>
            </a:r>
            <a:r>
              <a:rPr lang="hr-HR" sz="3600" dirty="0" smtClean="0"/>
              <a:t>određuje </a:t>
            </a:r>
            <a:r>
              <a:rPr lang="hr-HR" sz="3600" dirty="0"/>
              <a:t>se </a:t>
            </a:r>
            <a:r>
              <a:rPr lang="hr-HR" sz="3600" dirty="0" smtClean="0"/>
              <a:t>u </a:t>
            </a:r>
            <a:r>
              <a:rPr lang="hr-HR" sz="3600" dirty="0"/>
              <a:t>skladu sa stažem zaposlenika, time da iznosi </a:t>
            </a:r>
            <a:r>
              <a:rPr lang="hr-HR" sz="3600" dirty="0" smtClean="0"/>
              <a:t>1/5 prosječne </a:t>
            </a:r>
            <a:r>
              <a:rPr lang="hr-HR" sz="3600" dirty="0"/>
              <a:t>mjesečne plaće po godini radnog staža za zaposlenike s jednom ili više godina radnog staža, a uvećava se za 2/15 naknade po godini staža nakon </a:t>
            </a:r>
            <a:r>
              <a:rPr lang="hr-HR" sz="3600" dirty="0" smtClean="0"/>
              <a:t>10 </a:t>
            </a:r>
            <a:r>
              <a:rPr lang="hr-HR" sz="3600" dirty="0"/>
              <a:t>godina službe. </a:t>
            </a:r>
            <a:endParaRPr lang="hr-HR" sz="3600" dirty="0" smtClean="0"/>
          </a:p>
          <a:p>
            <a:r>
              <a:rPr lang="hr-HR" sz="3600" dirty="0" smtClean="0"/>
              <a:t>Ukoliko </a:t>
            </a:r>
            <a:r>
              <a:rPr lang="hr-HR" sz="3600" dirty="0"/>
              <a:t>je otkaz opravdan zbog grube greške ili nedoličnog ponašanja </a:t>
            </a:r>
            <a:r>
              <a:rPr lang="hr-HR" sz="3600" dirty="0" smtClean="0"/>
              <a:t>ne </a:t>
            </a:r>
            <a:r>
              <a:rPr lang="hr-HR" sz="3600" dirty="0"/>
              <a:t>ostvaruje se pravo na otpremninu. </a:t>
            </a:r>
            <a:endParaRPr lang="en-US" sz="3600" dirty="0"/>
          </a:p>
        </p:txBody>
      </p:sp>
    </p:spTree>
    <p:extLst>
      <p:ext uri="{BB962C8B-B14F-4D97-AF65-F5344CB8AC3E}">
        <p14:creationId xmlns:p14="http://schemas.microsoft.com/office/powerpoint/2010/main" xmlns="" val="23842103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850106"/>
          </a:xfrm>
        </p:spPr>
        <p:txBody>
          <a:bodyPr>
            <a:normAutofit/>
          </a:bodyPr>
          <a:lstStyle/>
          <a:p>
            <a:r>
              <a:rPr lang="hr-HR" b="1" dirty="0" smtClean="0">
                <a:solidFill>
                  <a:srgbClr val="FF0000"/>
                </a:solidFill>
              </a:rPr>
              <a:t>Italija i dva sustava (1)</a:t>
            </a:r>
            <a:endParaRPr lang="en-US" dirty="0">
              <a:solidFill>
                <a:srgbClr val="FF0000"/>
              </a:solidFill>
            </a:endParaRPr>
          </a:p>
        </p:txBody>
      </p:sp>
      <p:sp>
        <p:nvSpPr>
          <p:cNvPr id="3" name="Content Placeholder 2"/>
          <p:cNvSpPr>
            <a:spLocks noGrp="1"/>
          </p:cNvSpPr>
          <p:nvPr>
            <p:ph idx="1"/>
          </p:nvPr>
        </p:nvSpPr>
        <p:spPr>
          <a:xfrm>
            <a:off x="179512" y="1124744"/>
            <a:ext cx="8640960" cy="5112568"/>
          </a:xfrm>
        </p:spPr>
        <p:txBody>
          <a:bodyPr>
            <a:noAutofit/>
          </a:bodyPr>
          <a:lstStyle/>
          <a:p>
            <a:r>
              <a:rPr lang="hr-HR" sz="2800" dirty="0"/>
              <a:t>Drugi model o prekidu plaćenog zaposlenja (</a:t>
            </a:r>
            <a:r>
              <a:rPr lang="hr-HR" sz="2800" i="1" dirty="0" err="1"/>
              <a:t>trattamento</a:t>
            </a:r>
            <a:r>
              <a:rPr lang="hr-HR" sz="2800" i="1" dirty="0"/>
              <a:t> </a:t>
            </a:r>
            <a:r>
              <a:rPr lang="hr-HR" sz="2800" i="1" dirty="0" err="1"/>
              <a:t>di</a:t>
            </a:r>
            <a:r>
              <a:rPr lang="hr-HR" sz="2800" i="1" dirty="0"/>
              <a:t> redu </a:t>
            </a:r>
            <a:r>
              <a:rPr lang="hr-HR" sz="2800" i="1" dirty="0" err="1"/>
              <a:t>rapporto</a:t>
            </a:r>
            <a:r>
              <a:rPr lang="hr-HR" sz="2800" dirty="0"/>
              <a:t> - TDR) ostvaruje se po završetku rada. </a:t>
            </a:r>
            <a:endParaRPr lang="hr-HR" sz="2800" dirty="0" smtClean="0"/>
          </a:p>
          <a:p>
            <a:r>
              <a:rPr lang="hr-HR" sz="2800" dirty="0" smtClean="0"/>
              <a:t>Ako </a:t>
            </a:r>
            <a:r>
              <a:rPr lang="hr-HR" sz="2800" dirty="0"/>
              <a:t>zaposlenik ima najmanje </a:t>
            </a:r>
            <a:r>
              <a:rPr lang="hr-HR" sz="2800" dirty="0" smtClean="0"/>
              <a:t>8 </a:t>
            </a:r>
            <a:r>
              <a:rPr lang="hr-HR" sz="2800" dirty="0"/>
              <a:t>godina radnog staža kod poslodavca i ako se poslodavac složi, sredstva se mogu iskoristiti za pokrivanje zdravstvenih troškova zaposlenika, kupnju stana ili kuće ili kao naknada za određeno razdoblje neplaćenog odmora. </a:t>
            </a:r>
            <a:endParaRPr lang="hr-HR" sz="2800" dirty="0" smtClean="0"/>
          </a:p>
          <a:p>
            <a:r>
              <a:rPr lang="hr-HR" sz="2800" dirty="0" smtClean="0"/>
              <a:t>Za </a:t>
            </a:r>
            <a:r>
              <a:rPr lang="hr-HR" sz="2800" dirty="0"/>
              <a:t>svaku godinu radnog staža, poslodavac plaća doprinos u iznosu 1/13,5 </a:t>
            </a:r>
            <a:r>
              <a:rPr lang="hr-HR" sz="2800" dirty="0" smtClean="0"/>
              <a:t>bruto </a:t>
            </a:r>
            <a:r>
              <a:rPr lang="hr-HR" sz="2800" dirty="0"/>
              <a:t>godišnje plaće na osobni TDR račun zaposlenika. </a:t>
            </a:r>
            <a:endParaRPr lang="en-US" sz="2800" dirty="0"/>
          </a:p>
        </p:txBody>
      </p:sp>
    </p:spTree>
    <p:extLst>
      <p:ext uri="{BB962C8B-B14F-4D97-AF65-F5344CB8AC3E}">
        <p14:creationId xmlns:p14="http://schemas.microsoft.com/office/powerpoint/2010/main" xmlns="" val="33970966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850106"/>
          </a:xfrm>
        </p:spPr>
        <p:txBody>
          <a:bodyPr>
            <a:normAutofit/>
          </a:bodyPr>
          <a:lstStyle/>
          <a:p>
            <a:r>
              <a:rPr lang="hr-HR" b="1" dirty="0" smtClean="0">
                <a:solidFill>
                  <a:srgbClr val="FF0000"/>
                </a:solidFill>
              </a:rPr>
              <a:t>Italija i dva sustava (2)</a:t>
            </a:r>
            <a:endParaRPr lang="en-US" dirty="0">
              <a:solidFill>
                <a:srgbClr val="FF0000"/>
              </a:solidFill>
            </a:endParaRPr>
          </a:p>
        </p:txBody>
      </p:sp>
      <p:sp>
        <p:nvSpPr>
          <p:cNvPr id="3" name="Content Placeholder 2"/>
          <p:cNvSpPr>
            <a:spLocks noGrp="1"/>
          </p:cNvSpPr>
          <p:nvPr>
            <p:ph idx="1"/>
          </p:nvPr>
        </p:nvSpPr>
        <p:spPr>
          <a:xfrm>
            <a:off x="179512" y="1124744"/>
            <a:ext cx="8784976" cy="5184576"/>
          </a:xfrm>
        </p:spPr>
        <p:txBody>
          <a:bodyPr>
            <a:noAutofit/>
          </a:bodyPr>
          <a:lstStyle/>
          <a:p>
            <a:r>
              <a:rPr lang="hr-HR" sz="3000" dirty="0"/>
              <a:t>Prvi sustav (</a:t>
            </a:r>
            <a:r>
              <a:rPr lang="hr-HR" sz="3000" i="1" dirty="0" err="1"/>
              <a:t>tutela</a:t>
            </a:r>
            <a:r>
              <a:rPr lang="hr-HR" sz="3000" i="1" dirty="0"/>
              <a:t> </a:t>
            </a:r>
            <a:r>
              <a:rPr lang="hr-HR" sz="3000" i="1" dirty="0" err="1"/>
              <a:t>obbligatoria</a:t>
            </a:r>
            <a:r>
              <a:rPr lang="hr-HR" sz="3000" dirty="0"/>
              <a:t>) omogućava naknadu osobama koje su otpuštene bez svoje krivnje, pri čemu se razlikuju tvrtke s 15 ili manje zaposlenih i one sa 16 ili više. </a:t>
            </a:r>
            <a:endParaRPr lang="hr-HR" sz="3000" dirty="0" smtClean="0"/>
          </a:p>
          <a:p>
            <a:r>
              <a:rPr lang="hr-HR" sz="3000" dirty="0" smtClean="0"/>
              <a:t>Ako </a:t>
            </a:r>
            <a:r>
              <a:rPr lang="hr-HR" sz="3000" dirty="0"/>
              <a:t>sud presudi da je radnik bio bezrazložno otpušten, manje tvrtke moraju platiti naknadu u iznosu 2,5 do 6 mjesečnih </a:t>
            </a:r>
            <a:r>
              <a:rPr lang="hr-HR" sz="3000" dirty="0" smtClean="0"/>
              <a:t>plaća; veće </a:t>
            </a:r>
            <a:r>
              <a:rPr lang="hr-HR" sz="3000" dirty="0"/>
              <a:t>tvrtke moraju zaposlenika vratiti na posao, a umjesto toga zaposlenik se može odlučiti na primanje naklade u iznosu plaće za 15 mjeseci. </a:t>
            </a:r>
            <a:endParaRPr lang="hr-HR" sz="3000" dirty="0" smtClean="0"/>
          </a:p>
          <a:p>
            <a:r>
              <a:rPr lang="hr-HR" sz="3000" dirty="0" smtClean="0"/>
              <a:t>Sudovi </a:t>
            </a:r>
            <a:r>
              <a:rPr lang="hr-HR" sz="3000" dirty="0"/>
              <a:t>često presuđuju u korist zaposlenika.</a:t>
            </a:r>
            <a:endParaRPr lang="en-US" sz="3000" dirty="0"/>
          </a:p>
        </p:txBody>
      </p:sp>
    </p:spTree>
    <p:extLst>
      <p:ext uri="{BB962C8B-B14F-4D97-AF65-F5344CB8AC3E}">
        <p14:creationId xmlns:p14="http://schemas.microsoft.com/office/powerpoint/2010/main" xmlns="" val="40893961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7992888" cy="648072"/>
          </a:xfrm>
        </p:spPr>
        <p:txBody>
          <a:bodyPr>
            <a:normAutofit fontScale="90000"/>
          </a:bodyPr>
          <a:lstStyle/>
          <a:p>
            <a:r>
              <a:rPr lang="hr-HR" b="1" dirty="0">
                <a:solidFill>
                  <a:srgbClr val="FF0000"/>
                </a:solidFill>
              </a:rPr>
              <a:t>Kanada</a:t>
            </a:r>
            <a:endParaRPr lang="en-US" dirty="0">
              <a:solidFill>
                <a:srgbClr val="FF0000"/>
              </a:solidFill>
            </a:endParaRPr>
          </a:p>
        </p:txBody>
      </p:sp>
      <p:sp>
        <p:nvSpPr>
          <p:cNvPr id="3" name="Content Placeholder 2"/>
          <p:cNvSpPr>
            <a:spLocks noGrp="1"/>
          </p:cNvSpPr>
          <p:nvPr>
            <p:ph idx="1"/>
          </p:nvPr>
        </p:nvSpPr>
        <p:spPr>
          <a:xfrm>
            <a:off x="107504" y="908720"/>
            <a:ext cx="8928992" cy="5688632"/>
          </a:xfrm>
        </p:spPr>
        <p:txBody>
          <a:bodyPr>
            <a:noAutofit/>
          </a:bodyPr>
          <a:lstStyle/>
          <a:p>
            <a:pPr>
              <a:lnSpc>
                <a:spcPct val="110000"/>
              </a:lnSpc>
              <a:spcBef>
                <a:spcPts val="0"/>
              </a:spcBef>
            </a:pPr>
            <a:r>
              <a:rPr lang="hr-HR" sz="2800" dirty="0">
                <a:ea typeface="Calibri"/>
                <a:cs typeface="Times New Roman"/>
              </a:rPr>
              <a:t>Svaka provincija, područje i sektor pod saveznom regulativom ima drugačije reguliranu zakonsku zaštitu zaposlenja, unutar koje i sustav otpremnina. </a:t>
            </a:r>
            <a:endParaRPr lang="hr-HR" sz="2800" dirty="0" smtClean="0">
              <a:ea typeface="Calibri"/>
              <a:cs typeface="Times New Roman"/>
            </a:endParaRPr>
          </a:p>
          <a:p>
            <a:pPr>
              <a:lnSpc>
                <a:spcPct val="110000"/>
              </a:lnSpc>
              <a:spcBef>
                <a:spcPts val="0"/>
              </a:spcBef>
            </a:pPr>
            <a:r>
              <a:rPr lang="hr-HR" sz="2800" dirty="0" smtClean="0">
                <a:ea typeface="Calibri"/>
                <a:cs typeface="Times New Roman"/>
              </a:rPr>
              <a:t>Otpremnina</a:t>
            </a:r>
            <a:r>
              <a:rPr lang="hr-HR" sz="2800" b="1" dirty="0" smtClean="0">
                <a:ea typeface="Calibri"/>
                <a:cs typeface="Times New Roman"/>
              </a:rPr>
              <a:t> </a:t>
            </a:r>
            <a:r>
              <a:rPr lang="hr-HR" sz="2800" dirty="0">
                <a:ea typeface="Calibri"/>
                <a:cs typeface="Times New Roman"/>
              </a:rPr>
              <a:t>je zajamčeno pravo svakog zaposlenog koji je bez prekida radio najmanje 12 </a:t>
            </a:r>
            <a:r>
              <a:rPr lang="hr-HR" sz="2800" dirty="0" smtClean="0">
                <a:ea typeface="Calibri"/>
                <a:cs typeface="Times New Roman"/>
              </a:rPr>
              <a:t>mjeseci, a njezin minimalni </a:t>
            </a:r>
            <a:r>
              <a:rPr lang="hr-HR" sz="2800" dirty="0">
                <a:ea typeface="Calibri"/>
                <a:cs typeface="Times New Roman"/>
              </a:rPr>
              <a:t>iznos </a:t>
            </a:r>
            <a:r>
              <a:rPr lang="hr-HR" sz="2800" dirty="0" smtClean="0">
                <a:ea typeface="Calibri"/>
                <a:cs typeface="Times New Roman"/>
              </a:rPr>
              <a:t>je jednak nadnici </a:t>
            </a:r>
            <a:r>
              <a:rPr lang="hr-HR" sz="2800" dirty="0">
                <a:ea typeface="Calibri"/>
                <a:cs typeface="Times New Roman"/>
              </a:rPr>
              <a:t>za 5 radnih dana uvećanoj za nadnicu za dva dana za svakih 12 mjeseci rada prije prekida radnog odnosa</a:t>
            </a:r>
            <a:r>
              <a:rPr lang="hr-HR" sz="2800" dirty="0" smtClean="0">
                <a:ea typeface="Calibri"/>
                <a:cs typeface="Times New Roman"/>
              </a:rPr>
              <a:t>.</a:t>
            </a:r>
          </a:p>
          <a:p>
            <a:pPr>
              <a:lnSpc>
                <a:spcPct val="110000"/>
              </a:lnSpc>
              <a:spcBef>
                <a:spcPts val="0"/>
              </a:spcBef>
            </a:pPr>
            <a:r>
              <a:rPr lang="hr-HR" sz="2800" dirty="0" smtClean="0">
                <a:ea typeface="Calibri"/>
                <a:cs typeface="Times New Roman"/>
              </a:rPr>
              <a:t>Osoba </a:t>
            </a:r>
            <a:r>
              <a:rPr lang="hr-HR" sz="2800" dirty="0">
                <a:ea typeface="Calibri"/>
                <a:cs typeface="Times New Roman"/>
              </a:rPr>
              <a:t>nema pravo na otpremninu ako je samovoljno napustila posao, ako je otpuštena zbog opravdanog razloga svoje </a:t>
            </a:r>
            <a:r>
              <a:rPr lang="hr-HR" sz="2800" dirty="0" smtClean="0">
                <a:ea typeface="Calibri"/>
                <a:cs typeface="Times New Roman"/>
              </a:rPr>
              <a:t>krivnje i </a:t>
            </a:r>
            <a:r>
              <a:rPr lang="hr-HR" sz="2800" dirty="0">
                <a:ea typeface="Calibri"/>
                <a:cs typeface="Times New Roman"/>
              </a:rPr>
              <a:t>ako se nije vratila na posao kada je bila pozvana i ako je ostvarila uvjete za starosnu mirovinu. </a:t>
            </a:r>
            <a:endParaRPr lang="en-US" sz="2800" dirty="0"/>
          </a:p>
        </p:txBody>
      </p:sp>
    </p:spTree>
    <p:extLst>
      <p:ext uri="{BB962C8B-B14F-4D97-AF65-F5344CB8AC3E}">
        <p14:creationId xmlns:p14="http://schemas.microsoft.com/office/powerpoint/2010/main" xmlns="" val="784611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solidFill>
                  <a:srgbClr val="FF0000"/>
                </a:solidFill>
              </a:rPr>
              <a:t>Sadržaj prezentacije </a:t>
            </a:r>
            <a:endParaRPr lang="en-US" b="1" dirty="0">
              <a:solidFill>
                <a:srgbClr val="FF0000"/>
              </a:solidFill>
            </a:endParaRPr>
          </a:p>
        </p:txBody>
      </p:sp>
      <p:sp>
        <p:nvSpPr>
          <p:cNvPr id="3" name="Content Placeholder 2"/>
          <p:cNvSpPr>
            <a:spLocks noGrp="1"/>
          </p:cNvSpPr>
          <p:nvPr>
            <p:ph idx="1"/>
          </p:nvPr>
        </p:nvSpPr>
        <p:spPr/>
        <p:txBody>
          <a:bodyPr>
            <a:normAutofit/>
          </a:bodyPr>
          <a:lstStyle/>
          <a:p>
            <a:r>
              <a:rPr lang="hr-HR" sz="4000" dirty="0" smtClean="0"/>
              <a:t>Uvod</a:t>
            </a:r>
          </a:p>
          <a:p>
            <a:r>
              <a:rPr lang="hr-HR" sz="4000" dirty="0" smtClean="0"/>
              <a:t>Povijest </a:t>
            </a:r>
            <a:r>
              <a:rPr lang="hr-HR" sz="4000" dirty="0"/>
              <a:t>nastanka i razlozi uvođenja sustava </a:t>
            </a:r>
            <a:r>
              <a:rPr lang="hr-HR" sz="4000" dirty="0" smtClean="0"/>
              <a:t>otpremnina</a:t>
            </a:r>
          </a:p>
          <a:p>
            <a:r>
              <a:rPr lang="hr-HR" sz="4000" dirty="0"/>
              <a:t>Stanje u odabranim zemljama</a:t>
            </a:r>
          </a:p>
          <a:p>
            <a:r>
              <a:rPr lang="hr-HR" sz="4000" dirty="0"/>
              <a:t>Zaključak i moguće pouke za Hrvatsku </a:t>
            </a:r>
            <a:r>
              <a:rPr lang="hr-HR" sz="4000" dirty="0" smtClean="0"/>
              <a:t> </a:t>
            </a:r>
          </a:p>
          <a:p>
            <a:endParaRPr lang="hr-HR" dirty="0"/>
          </a:p>
          <a:p>
            <a:endParaRPr lang="hr-HR" dirty="0" smtClean="0"/>
          </a:p>
          <a:p>
            <a:endParaRPr lang="hr-HR" dirty="0" smtClean="0"/>
          </a:p>
          <a:p>
            <a:endParaRPr lang="en-US" dirty="0"/>
          </a:p>
        </p:txBody>
      </p:sp>
    </p:spTree>
    <p:extLst>
      <p:ext uri="{BB962C8B-B14F-4D97-AF65-F5344CB8AC3E}">
        <p14:creationId xmlns:p14="http://schemas.microsoft.com/office/powerpoint/2010/main" xmlns="" val="24138375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36904" cy="850106"/>
          </a:xfrm>
        </p:spPr>
        <p:txBody>
          <a:bodyPr>
            <a:normAutofit/>
          </a:bodyPr>
          <a:lstStyle/>
          <a:p>
            <a:r>
              <a:rPr lang="hr-HR" b="1" dirty="0" smtClean="0">
                <a:solidFill>
                  <a:srgbClr val="FF0000"/>
                </a:solidFill>
              </a:rPr>
              <a:t>Njemačka (1)</a:t>
            </a:r>
            <a:endParaRPr lang="en-US" dirty="0">
              <a:solidFill>
                <a:srgbClr val="FF0000"/>
              </a:solidFill>
            </a:endParaRPr>
          </a:p>
        </p:txBody>
      </p:sp>
      <p:sp>
        <p:nvSpPr>
          <p:cNvPr id="3" name="Content Placeholder 2"/>
          <p:cNvSpPr>
            <a:spLocks noGrp="1"/>
          </p:cNvSpPr>
          <p:nvPr>
            <p:ph idx="1"/>
          </p:nvPr>
        </p:nvSpPr>
        <p:spPr>
          <a:xfrm>
            <a:off x="251520" y="1196752"/>
            <a:ext cx="8640960" cy="4968552"/>
          </a:xfrm>
        </p:spPr>
        <p:txBody>
          <a:bodyPr>
            <a:noAutofit/>
          </a:bodyPr>
          <a:lstStyle/>
          <a:p>
            <a:r>
              <a:rPr lang="hr-HR" sz="3600" dirty="0" smtClean="0"/>
              <a:t>Moraju </a:t>
            </a:r>
            <a:r>
              <a:rPr lang="hr-HR" sz="3600" dirty="0"/>
              <a:t>biti ispunjeni brojni zahtjeva kako bi se zaposlenika otpustilo na zakonit način u skladu s njemačkim zakonskim odredbama</a:t>
            </a:r>
            <a:r>
              <a:rPr lang="hr-HR" sz="3600" dirty="0" smtClean="0"/>
              <a:t>.</a:t>
            </a:r>
          </a:p>
          <a:p>
            <a:r>
              <a:rPr lang="hr-HR" sz="3600" dirty="0" smtClean="0"/>
              <a:t>To </a:t>
            </a:r>
            <a:r>
              <a:rPr lang="hr-HR" sz="3600" dirty="0"/>
              <a:t>često dovodi poslodavce u složenu situaciju tako da su oni uglavnom skloni sa zaposlenicima sklopiti sporazum o nagodbi kako bi izbjegli pravni spor pred radnim sudom kojeg je prilično teško uvjeriti da je otkaz opravdan i/ili neophodan. </a:t>
            </a:r>
            <a:endParaRPr lang="en-US" sz="3300" dirty="0"/>
          </a:p>
        </p:txBody>
      </p:sp>
    </p:spTree>
    <p:extLst>
      <p:ext uri="{BB962C8B-B14F-4D97-AF65-F5344CB8AC3E}">
        <p14:creationId xmlns:p14="http://schemas.microsoft.com/office/powerpoint/2010/main" xmlns="" val="29226793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994122"/>
          </a:xfrm>
        </p:spPr>
        <p:txBody>
          <a:bodyPr>
            <a:normAutofit/>
          </a:bodyPr>
          <a:lstStyle/>
          <a:p>
            <a:r>
              <a:rPr lang="hr-HR" b="1" dirty="0" smtClean="0">
                <a:solidFill>
                  <a:srgbClr val="FF0000"/>
                </a:solidFill>
              </a:rPr>
              <a:t>Njemačka (2)</a:t>
            </a:r>
            <a:endParaRPr lang="en-US" dirty="0">
              <a:solidFill>
                <a:srgbClr val="FF0000"/>
              </a:solidFill>
            </a:endParaRPr>
          </a:p>
        </p:txBody>
      </p:sp>
      <p:sp>
        <p:nvSpPr>
          <p:cNvPr id="3" name="Content Placeholder 2"/>
          <p:cNvSpPr>
            <a:spLocks noGrp="1"/>
          </p:cNvSpPr>
          <p:nvPr>
            <p:ph idx="1"/>
          </p:nvPr>
        </p:nvSpPr>
        <p:spPr>
          <a:xfrm>
            <a:off x="35496" y="1196752"/>
            <a:ext cx="9001000" cy="5256584"/>
          </a:xfrm>
        </p:spPr>
        <p:txBody>
          <a:bodyPr>
            <a:noAutofit/>
          </a:bodyPr>
          <a:lstStyle/>
          <a:p>
            <a:r>
              <a:rPr lang="hr-HR" sz="3600" dirty="0" smtClean="0"/>
              <a:t>Najveći </a:t>
            </a:r>
            <a:r>
              <a:rPr lang="hr-HR" sz="3600" dirty="0"/>
              <a:t>dio zahtjeva poslodavca za prestanak radnog odnosa završi s nagodbom i isplatom otpremnine. </a:t>
            </a:r>
            <a:endParaRPr lang="hr-HR" sz="3600" dirty="0" smtClean="0"/>
          </a:p>
          <a:p>
            <a:r>
              <a:rPr lang="hr-HR" sz="3600" dirty="0" smtClean="0"/>
              <a:t>Zakonom nije utvrđen iznos otpremnine nego </a:t>
            </a:r>
            <a:r>
              <a:rPr lang="hr-HR" sz="3600" dirty="0"/>
              <a:t>se u obzir uzimaju trajanje radnog odnosa i rizik stranaka u sporu da izgube parnicu. </a:t>
            </a:r>
            <a:endParaRPr lang="hr-HR" sz="3600" dirty="0" smtClean="0"/>
          </a:p>
          <a:p>
            <a:r>
              <a:rPr lang="hr-HR" sz="3600" dirty="0" smtClean="0"/>
              <a:t>Stranke </a:t>
            </a:r>
            <a:r>
              <a:rPr lang="hr-HR" sz="3600" dirty="0"/>
              <a:t>se obično dogovore za </a:t>
            </a:r>
            <a:r>
              <a:rPr lang="hr-HR" sz="3600" dirty="0" smtClean="0"/>
              <a:t>iznos </a:t>
            </a:r>
            <a:r>
              <a:rPr lang="hr-HR" sz="3600" dirty="0"/>
              <a:t>od </a:t>
            </a:r>
            <a:r>
              <a:rPr lang="hr-HR" sz="3600" dirty="0" smtClean="0"/>
              <a:t>1/2 </a:t>
            </a:r>
            <a:r>
              <a:rPr lang="hr-HR" sz="3600" dirty="0"/>
              <a:t>mjesečne plaće za svaku godinu </a:t>
            </a:r>
            <a:r>
              <a:rPr lang="hr-HR" sz="3600" dirty="0" smtClean="0"/>
              <a:t>radnog  staža.</a:t>
            </a:r>
            <a:endParaRPr lang="en-US" sz="3300" dirty="0"/>
          </a:p>
        </p:txBody>
      </p:sp>
    </p:spTree>
    <p:extLst>
      <p:ext uri="{BB962C8B-B14F-4D97-AF65-F5344CB8AC3E}">
        <p14:creationId xmlns:p14="http://schemas.microsoft.com/office/powerpoint/2010/main" xmlns="" val="14734220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08912" cy="562074"/>
          </a:xfrm>
        </p:spPr>
        <p:txBody>
          <a:bodyPr>
            <a:normAutofit fontScale="90000"/>
          </a:bodyPr>
          <a:lstStyle/>
          <a:p>
            <a:r>
              <a:rPr lang="hr-HR" b="1" dirty="0">
                <a:solidFill>
                  <a:srgbClr val="FF0000"/>
                </a:solidFill>
              </a:rPr>
              <a:t>SAD</a:t>
            </a:r>
            <a:endParaRPr lang="en-US" dirty="0">
              <a:solidFill>
                <a:srgbClr val="FF0000"/>
              </a:solidFill>
            </a:endParaRPr>
          </a:p>
        </p:txBody>
      </p:sp>
      <p:sp>
        <p:nvSpPr>
          <p:cNvPr id="3" name="Content Placeholder 2"/>
          <p:cNvSpPr>
            <a:spLocks noGrp="1"/>
          </p:cNvSpPr>
          <p:nvPr>
            <p:ph idx="1"/>
          </p:nvPr>
        </p:nvSpPr>
        <p:spPr>
          <a:xfrm>
            <a:off x="323528" y="908720"/>
            <a:ext cx="8712968" cy="5328592"/>
          </a:xfrm>
        </p:spPr>
        <p:txBody>
          <a:bodyPr>
            <a:noAutofit/>
          </a:bodyPr>
          <a:lstStyle/>
          <a:p>
            <a:r>
              <a:rPr lang="hr-HR" sz="2800" dirty="0"/>
              <a:t>Praksa plaćanja otpremnine zaživjela je u SAD-u i prije nego što je usvojen sustav novčanih naknada za vrijeme nezaposlenosti, ali nikada </a:t>
            </a:r>
            <a:r>
              <a:rPr lang="hr-HR" sz="2800" dirty="0" smtClean="0"/>
              <a:t>nije ni </a:t>
            </a:r>
            <a:r>
              <a:rPr lang="hr-HR" sz="2800" dirty="0"/>
              <a:t>na saveznoj niti na nacionalnoj razini </a:t>
            </a:r>
            <a:r>
              <a:rPr lang="hr-HR" sz="2800" dirty="0" smtClean="0"/>
              <a:t>usvojena </a:t>
            </a:r>
            <a:r>
              <a:rPr lang="hr-HR" sz="2800" dirty="0"/>
              <a:t>obveza plaćanja otpremnina, nego se to prepušta kolektivnom pregovaraju obično na razini tvrtke. </a:t>
            </a:r>
            <a:endParaRPr lang="hr-HR" sz="2800" dirty="0" smtClean="0"/>
          </a:p>
          <a:p>
            <a:r>
              <a:rPr lang="hr-HR" sz="2800" dirty="0" smtClean="0"/>
              <a:t>Tvrtke </a:t>
            </a:r>
            <a:r>
              <a:rPr lang="hr-HR" sz="2800" dirty="0"/>
              <a:t>su prihvatile sustav otpremnina kao oblik zahvale vjernim i odanim radnicima, ali i u strahu od lošeg dojma kojeg inače mogu ostavili u javnosti. </a:t>
            </a:r>
            <a:endParaRPr lang="hr-HR" sz="2800" dirty="0" smtClean="0"/>
          </a:p>
          <a:p>
            <a:r>
              <a:rPr lang="hr-HR" sz="2800" dirty="0" smtClean="0"/>
              <a:t>Usprkos </a:t>
            </a:r>
            <a:r>
              <a:rPr lang="hr-HR" sz="2800" dirty="0"/>
              <a:t>pojačanoj nesigurnosti koja se javila na tržištu rada, sustav otpremnina ostao je prilično konzervativan i u obuhvatu i u pogledu isplaćenih iznosa. </a:t>
            </a:r>
          </a:p>
        </p:txBody>
      </p:sp>
    </p:spTree>
    <p:extLst>
      <p:ext uri="{BB962C8B-B14F-4D97-AF65-F5344CB8AC3E}">
        <p14:creationId xmlns:p14="http://schemas.microsoft.com/office/powerpoint/2010/main" xmlns="" val="19655781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136904" cy="562074"/>
          </a:xfrm>
        </p:spPr>
        <p:txBody>
          <a:bodyPr>
            <a:normAutofit fontScale="90000"/>
          </a:bodyPr>
          <a:lstStyle/>
          <a:p>
            <a:r>
              <a:rPr lang="hr-HR" b="1" dirty="0">
                <a:solidFill>
                  <a:srgbClr val="FF0000"/>
                </a:solidFill>
              </a:rPr>
              <a:t>Španjolska</a:t>
            </a:r>
            <a:endParaRPr lang="hr-HR" dirty="0">
              <a:solidFill>
                <a:srgbClr val="FF0000"/>
              </a:solidFill>
            </a:endParaRPr>
          </a:p>
        </p:txBody>
      </p:sp>
      <p:sp>
        <p:nvSpPr>
          <p:cNvPr id="3" name="Content Placeholder 2"/>
          <p:cNvSpPr>
            <a:spLocks noGrp="1"/>
          </p:cNvSpPr>
          <p:nvPr>
            <p:ph idx="1"/>
          </p:nvPr>
        </p:nvSpPr>
        <p:spPr>
          <a:xfrm>
            <a:off x="251520" y="908720"/>
            <a:ext cx="8496944" cy="5616624"/>
          </a:xfrm>
        </p:spPr>
        <p:txBody>
          <a:bodyPr>
            <a:noAutofit/>
          </a:bodyPr>
          <a:lstStyle/>
          <a:p>
            <a:pPr>
              <a:lnSpc>
                <a:spcPct val="130000"/>
              </a:lnSpc>
            </a:pPr>
            <a:r>
              <a:rPr lang="hr-HR" sz="2800" dirty="0"/>
              <a:t>U slučaju otkaza zbog objektivnih razloga (kao što </a:t>
            </a:r>
            <a:r>
              <a:rPr lang="hr-HR" sz="2800" dirty="0" smtClean="0"/>
              <a:t>je restrukturiranje), </a:t>
            </a:r>
            <a:r>
              <a:rPr lang="hr-HR" sz="2800" dirty="0"/>
              <a:t>radnik ima pravo na otpremninu u iznosi plaće za 20 dana po godini staža rada i maksimalno 12 mjesečnih plaća. </a:t>
            </a:r>
            <a:endParaRPr lang="hr-HR" sz="2800" dirty="0" smtClean="0"/>
          </a:p>
          <a:p>
            <a:pPr>
              <a:lnSpc>
                <a:spcPct val="130000"/>
              </a:lnSpc>
            </a:pPr>
            <a:r>
              <a:rPr lang="hr-HR" sz="2800" dirty="0" smtClean="0"/>
              <a:t>U </a:t>
            </a:r>
            <a:r>
              <a:rPr lang="hr-HR" sz="2800" dirty="0"/>
              <a:t>slučaju da poslodavac prizna kako je stegovni otkaz neopravdan, ugovor o radu se raskida s danom otkaza ali poslodavac mora zaposleniku na radni suda položiti naknadu za neopravdani otkaz koja je jednaka plaći za 45 dana rada za svaku godinu radnog staža do najvišeg iznosa koji odgovara plaći za 42 mjeseca. </a:t>
            </a:r>
          </a:p>
        </p:txBody>
      </p:sp>
    </p:spTree>
    <p:extLst>
      <p:ext uri="{BB962C8B-B14F-4D97-AF65-F5344CB8AC3E}">
        <p14:creationId xmlns:p14="http://schemas.microsoft.com/office/powerpoint/2010/main" xmlns="" val="29165658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994122"/>
          </a:xfrm>
        </p:spPr>
        <p:txBody>
          <a:bodyPr>
            <a:normAutofit/>
          </a:bodyPr>
          <a:lstStyle/>
          <a:p>
            <a:r>
              <a:rPr lang="hr-HR" b="1" dirty="0">
                <a:solidFill>
                  <a:srgbClr val="FF0000"/>
                </a:solidFill>
              </a:rPr>
              <a:t>Velika Britanija</a:t>
            </a:r>
            <a:endParaRPr lang="en-US" dirty="0">
              <a:solidFill>
                <a:srgbClr val="FF0000"/>
              </a:solidFill>
            </a:endParaRPr>
          </a:p>
        </p:txBody>
      </p:sp>
      <p:sp>
        <p:nvSpPr>
          <p:cNvPr id="3" name="Content Placeholder 2"/>
          <p:cNvSpPr>
            <a:spLocks noGrp="1"/>
          </p:cNvSpPr>
          <p:nvPr>
            <p:ph idx="1"/>
          </p:nvPr>
        </p:nvSpPr>
        <p:spPr>
          <a:xfrm>
            <a:off x="179512" y="1124744"/>
            <a:ext cx="8712968" cy="5328592"/>
          </a:xfrm>
        </p:spPr>
        <p:txBody>
          <a:bodyPr>
            <a:noAutofit/>
          </a:bodyPr>
          <a:lstStyle/>
          <a:p>
            <a:pPr>
              <a:lnSpc>
                <a:spcPct val="110000"/>
              </a:lnSpc>
            </a:pPr>
            <a:r>
              <a:rPr lang="hr-HR" sz="2500" dirty="0" smtClean="0"/>
              <a:t>Otpremnine </a:t>
            </a:r>
            <a:r>
              <a:rPr lang="hr-HR" sz="2500" dirty="0"/>
              <a:t>su postala institucionalizirane kroz odgovarajuću zakonsku odredbu </a:t>
            </a:r>
            <a:r>
              <a:rPr lang="hr-HR" sz="2500" i="1" dirty="0" err="1"/>
              <a:t>Redundancy</a:t>
            </a:r>
            <a:r>
              <a:rPr lang="hr-HR" sz="2500" i="1" dirty="0"/>
              <a:t> </a:t>
            </a:r>
            <a:r>
              <a:rPr lang="hr-HR" sz="2500" i="1" dirty="0" err="1"/>
              <a:t>Payment</a:t>
            </a:r>
            <a:r>
              <a:rPr lang="hr-HR" sz="2500" i="1" dirty="0"/>
              <a:t> </a:t>
            </a:r>
            <a:r>
              <a:rPr lang="hr-HR" sz="2500" i="1" dirty="0" err="1"/>
              <a:t>Act</a:t>
            </a:r>
            <a:r>
              <a:rPr lang="hr-HR" sz="2500" dirty="0"/>
              <a:t> iz 1965. </a:t>
            </a:r>
            <a:r>
              <a:rPr lang="hr-HR" sz="2500" dirty="0" smtClean="0"/>
              <a:t>kojim je </a:t>
            </a:r>
            <a:r>
              <a:rPr lang="hr-HR" sz="2500" dirty="0"/>
              <a:t>država </a:t>
            </a:r>
            <a:r>
              <a:rPr lang="hr-HR" sz="2500" dirty="0" smtClean="0"/>
              <a:t>nastojala </a:t>
            </a:r>
            <a:r>
              <a:rPr lang="hr-HR" sz="2500" dirty="0"/>
              <a:t>pomoći  restrukturiranje gospodarstva. </a:t>
            </a:r>
            <a:endParaRPr lang="hr-HR" sz="2500" dirty="0" smtClean="0"/>
          </a:p>
          <a:p>
            <a:pPr>
              <a:lnSpc>
                <a:spcPct val="110000"/>
              </a:lnSpc>
            </a:pPr>
            <a:r>
              <a:rPr lang="hr-HR" sz="2500" dirty="0" smtClean="0"/>
              <a:t>Time se trebalo </a:t>
            </a:r>
            <a:r>
              <a:rPr lang="hr-HR" sz="2500" dirty="0"/>
              <a:t>potaknuti zaposlenike da napuste radna mjesta u tvrtkama koje nisu imale perspektivu i počnu raditi u brzo rastućim sektorima. </a:t>
            </a:r>
            <a:endParaRPr lang="hr-HR" sz="2500" dirty="0" smtClean="0"/>
          </a:p>
          <a:p>
            <a:pPr>
              <a:lnSpc>
                <a:spcPct val="110000"/>
              </a:lnSpc>
            </a:pPr>
            <a:r>
              <a:rPr lang="hr-HR" sz="2500" dirty="0" smtClean="0"/>
              <a:t>Otpremnina </a:t>
            </a:r>
            <a:r>
              <a:rPr lang="hr-HR" sz="2500" dirty="0"/>
              <a:t>se sve više koristila za rješavanje neopravdanih otpuštanja, što je često izazvalo kolektivnu akciju ili štrajkove</a:t>
            </a:r>
            <a:r>
              <a:rPr lang="hr-HR" sz="2500" dirty="0" smtClean="0"/>
              <a:t>.</a:t>
            </a:r>
          </a:p>
          <a:p>
            <a:pPr>
              <a:lnSpc>
                <a:spcPct val="110000"/>
              </a:lnSpc>
            </a:pPr>
            <a:r>
              <a:rPr lang="hr-HR" sz="2500" dirty="0" smtClean="0"/>
              <a:t>Sustav </a:t>
            </a:r>
            <a:r>
              <a:rPr lang="hr-HR" sz="2500" dirty="0"/>
              <a:t>otpremnine pomogao je u decentraliziranju i individualiziranju otpuštanja, pa </a:t>
            </a:r>
            <a:r>
              <a:rPr lang="hr-HR" sz="2500" dirty="0" smtClean="0"/>
              <a:t>se tako moglo </a:t>
            </a:r>
            <a:r>
              <a:rPr lang="hr-HR" sz="2500" dirty="0"/>
              <a:t>izbjeći </a:t>
            </a:r>
            <a:r>
              <a:rPr lang="hr-HR" sz="2500" dirty="0" smtClean="0"/>
              <a:t>industrijske sukobe </a:t>
            </a:r>
            <a:r>
              <a:rPr lang="hr-HR" sz="2500" dirty="0"/>
              <a:t>i </a:t>
            </a:r>
            <a:r>
              <a:rPr lang="hr-HR" sz="2500" dirty="0" smtClean="0"/>
              <a:t>štrajkove </a:t>
            </a:r>
            <a:r>
              <a:rPr lang="hr-HR" sz="2500" dirty="0"/>
              <a:t>te uspješnije rješavati radni sporovi. </a:t>
            </a:r>
            <a:endParaRPr lang="en-US" sz="2500" dirty="0"/>
          </a:p>
        </p:txBody>
      </p:sp>
    </p:spTree>
    <p:extLst>
      <p:ext uri="{BB962C8B-B14F-4D97-AF65-F5344CB8AC3E}">
        <p14:creationId xmlns:p14="http://schemas.microsoft.com/office/powerpoint/2010/main" xmlns="" val="7495922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6632"/>
            <a:ext cx="8640960" cy="864096"/>
          </a:xfrm>
        </p:spPr>
        <p:txBody>
          <a:bodyPr>
            <a:normAutofit/>
          </a:bodyPr>
          <a:lstStyle/>
          <a:p>
            <a:r>
              <a:rPr lang="hr-HR" dirty="0" smtClean="0">
                <a:solidFill>
                  <a:srgbClr val="FF0000"/>
                </a:solidFill>
              </a:rPr>
              <a:t>Zaključak i moguće pouke (1)</a:t>
            </a:r>
            <a:endParaRPr lang="en-US" dirty="0">
              <a:solidFill>
                <a:srgbClr val="FF0000"/>
              </a:solidFill>
            </a:endParaRPr>
          </a:p>
        </p:txBody>
      </p:sp>
      <p:sp>
        <p:nvSpPr>
          <p:cNvPr id="3" name="Content Placeholder 2"/>
          <p:cNvSpPr>
            <a:spLocks noGrp="1"/>
          </p:cNvSpPr>
          <p:nvPr>
            <p:ph idx="1"/>
          </p:nvPr>
        </p:nvSpPr>
        <p:spPr>
          <a:xfrm>
            <a:off x="107504" y="836712"/>
            <a:ext cx="8928992" cy="5400600"/>
          </a:xfrm>
        </p:spPr>
        <p:txBody>
          <a:bodyPr>
            <a:noAutofit/>
          </a:bodyPr>
          <a:lstStyle/>
          <a:p>
            <a:pPr>
              <a:lnSpc>
                <a:spcPct val="110000"/>
              </a:lnSpc>
            </a:pPr>
            <a:r>
              <a:rPr lang="hr-HR" sz="2800" dirty="0"/>
              <a:t>U </a:t>
            </a:r>
            <a:r>
              <a:rPr lang="hr-HR" sz="2800" dirty="0" smtClean="0"/>
              <a:t>hrvatskom sadašnjem </a:t>
            </a:r>
            <a:r>
              <a:rPr lang="hr-HR" sz="2800" dirty="0"/>
              <a:t>sustavu otpremnina teže je a i nepravedno razlikovati radnike na sezonskim poslovima i/ili na određeno vrijeme koji gotovo sigurno nikad neće ostvariti otpremninu od onih koji imaju ugovor na neodređeno vrijeme, a u slučaju gubitka posla dobiti će otpremnine. </a:t>
            </a:r>
            <a:endParaRPr lang="hr-HR" sz="2800" dirty="0" smtClean="0"/>
          </a:p>
          <a:p>
            <a:pPr>
              <a:lnSpc>
                <a:spcPct val="110000"/>
              </a:lnSpc>
            </a:pPr>
            <a:r>
              <a:rPr lang="hr-HR" sz="2800" dirty="0" smtClean="0"/>
              <a:t>Zato </a:t>
            </a:r>
            <a:r>
              <a:rPr lang="hr-HR" sz="2800" dirty="0"/>
              <a:t>se pojačava </a:t>
            </a:r>
            <a:r>
              <a:rPr lang="hr-HR" sz="2800" i="1" dirty="0"/>
              <a:t>polarizacije</a:t>
            </a:r>
            <a:r>
              <a:rPr lang="hr-HR" sz="2800" dirty="0"/>
              <a:t> društva na zaposlene (</a:t>
            </a:r>
            <a:r>
              <a:rPr lang="hr-HR" sz="2800" i="1" dirty="0" err="1"/>
              <a:t>insidere</a:t>
            </a:r>
            <a:r>
              <a:rPr lang="hr-HR" sz="2800" dirty="0"/>
              <a:t>) koji rade na neodređeno vrijeme </a:t>
            </a:r>
            <a:r>
              <a:rPr lang="hr-HR" sz="2800" dirty="0" smtClean="0"/>
              <a:t>te </a:t>
            </a:r>
            <a:r>
              <a:rPr lang="hr-HR" sz="2800" dirty="0"/>
              <a:t>nezaposlene i/ili zaposlene na određeno vrijeme i sezonskim poslovima (</a:t>
            </a:r>
            <a:r>
              <a:rPr lang="hr-HR" sz="2800" i="1" dirty="0" err="1"/>
              <a:t>outsidere</a:t>
            </a:r>
            <a:r>
              <a:rPr lang="hr-HR" sz="2800" dirty="0"/>
              <a:t>) koji imaju malu mogućnost nalaženja i vjerojatnost zapošljavanja na neodređeno vrijeme. </a:t>
            </a:r>
            <a:endParaRPr lang="en-US" sz="3100" dirty="0"/>
          </a:p>
        </p:txBody>
      </p:sp>
    </p:spTree>
    <p:extLst>
      <p:ext uri="{BB962C8B-B14F-4D97-AF65-F5344CB8AC3E}">
        <p14:creationId xmlns:p14="http://schemas.microsoft.com/office/powerpoint/2010/main" xmlns="" val="38217415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4624"/>
            <a:ext cx="8496944" cy="792088"/>
          </a:xfrm>
        </p:spPr>
        <p:txBody>
          <a:bodyPr>
            <a:normAutofit/>
          </a:bodyPr>
          <a:lstStyle/>
          <a:p>
            <a:r>
              <a:rPr lang="hr-HR" dirty="0" smtClean="0">
                <a:solidFill>
                  <a:srgbClr val="FF0000"/>
                </a:solidFill>
              </a:rPr>
              <a:t>Zaključak i moguće pouke (2)</a:t>
            </a:r>
            <a:endParaRPr lang="en-US" dirty="0">
              <a:solidFill>
                <a:srgbClr val="FF0000"/>
              </a:solidFill>
            </a:endParaRPr>
          </a:p>
        </p:txBody>
      </p:sp>
      <p:sp>
        <p:nvSpPr>
          <p:cNvPr id="3" name="Content Placeholder 2"/>
          <p:cNvSpPr>
            <a:spLocks noGrp="1"/>
          </p:cNvSpPr>
          <p:nvPr>
            <p:ph idx="1"/>
          </p:nvPr>
        </p:nvSpPr>
        <p:spPr>
          <a:xfrm>
            <a:off x="179512" y="836712"/>
            <a:ext cx="8856984" cy="5328592"/>
          </a:xfrm>
        </p:spPr>
        <p:txBody>
          <a:bodyPr>
            <a:noAutofit/>
          </a:bodyPr>
          <a:lstStyle/>
          <a:p>
            <a:pPr>
              <a:lnSpc>
                <a:spcPct val="110000"/>
              </a:lnSpc>
              <a:spcBef>
                <a:spcPts val="0"/>
              </a:spcBef>
            </a:pPr>
            <a:r>
              <a:rPr lang="hr-HR" sz="2800" dirty="0" smtClean="0"/>
              <a:t>U </a:t>
            </a:r>
            <a:r>
              <a:rPr lang="hr-HR" sz="2800" dirty="0"/>
              <a:t>Hrvatskoj i sada prilično visoke otpremnine isplaćuju dobro stojeće tvrtke kao i one koje koriste modele stvaranja rezervi za neke buduće slučajeve </a:t>
            </a:r>
            <a:r>
              <a:rPr lang="hr-HR" sz="2800" dirty="0" smtClean="0"/>
              <a:t>otpuštanja. </a:t>
            </a:r>
          </a:p>
          <a:p>
            <a:pPr>
              <a:lnSpc>
                <a:spcPct val="110000"/>
              </a:lnSpc>
              <a:spcBef>
                <a:spcPts val="0"/>
              </a:spcBef>
            </a:pPr>
            <a:r>
              <a:rPr lang="hr-HR" sz="2800" dirty="0" smtClean="0"/>
              <a:t>U mnogim tvrtkama u </a:t>
            </a:r>
            <a:r>
              <a:rPr lang="hr-HR" sz="2800" dirty="0"/>
              <a:t>teškoćama </a:t>
            </a:r>
            <a:r>
              <a:rPr lang="hr-HR" sz="2800" dirty="0" smtClean="0"/>
              <a:t>radnici ne </a:t>
            </a:r>
            <a:r>
              <a:rPr lang="hr-HR" sz="2800" dirty="0"/>
              <a:t>samo da ne dobivaju otpremnine, nego obično ostanu i bez značajnog dijela neisplaćenih plaća, a tvrtka ipak ode u stečaj bez podmirenja obveza prema zaposlenima. </a:t>
            </a:r>
            <a:endParaRPr lang="hr-HR" sz="2800" dirty="0" smtClean="0"/>
          </a:p>
          <a:p>
            <a:pPr>
              <a:lnSpc>
                <a:spcPct val="110000"/>
              </a:lnSpc>
              <a:spcBef>
                <a:spcPts val="0"/>
              </a:spcBef>
            </a:pPr>
            <a:r>
              <a:rPr lang="hr-HR" sz="2800" dirty="0" smtClean="0"/>
              <a:t>Sustav </a:t>
            </a:r>
            <a:r>
              <a:rPr lang="hr-HR" sz="2800" dirty="0"/>
              <a:t>otpremnina koji se odnosi na sve zaposlene </a:t>
            </a:r>
            <a:r>
              <a:rPr lang="hr-HR" sz="2800" dirty="0" smtClean="0"/>
              <a:t>bio bi </a:t>
            </a:r>
            <a:r>
              <a:rPr lang="hr-HR" sz="2800" dirty="0"/>
              <a:t>bitan čimbenik u poboljšanju socijalne slike, </a:t>
            </a:r>
            <a:r>
              <a:rPr lang="hr-HR" sz="2800" dirty="0" smtClean="0"/>
              <a:t>značajan </a:t>
            </a:r>
            <a:r>
              <a:rPr lang="hr-HR" sz="2800" dirty="0"/>
              <a:t>doprinos većoj fleksibilnog tržišta rada uslijed mogućih lakših otpuštanja, a i </a:t>
            </a:r>
            <a:r>
              <a:rPr lang="hr-HR" sz="2800" dirty="0" smtClean="0"/>
              <a:t>pravedan jer obuhvaća i sezonce.</a:t>
            </a:r>
            <a:endParaRPr lang="en-US" sz="3100" dirty="0"/>
          </a:p>
        </p:txBody>
      </p:sp>
    </p:spTree>
    <p:extLst>
      <p:ext uri="{BB962C8B-B14F-4D97-AF65-F5344CB8AC3E}">
        <p14:creationId xmlns:p14="http://schemas.microsoft.com/office/powerpoint/2010/main" xmlns="" val="19387341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4624"/>
            <a:ext cx="8496944" cy="792088"/>
          </a:xfrm>
        </p:spPr>
        <p:txBody>
          <a:bodyPr>
            <a:normAutofit/>
          </a:bodyPr>
          <a:lstStyle/>
          <a:p>
            <a:r>
              <a:rPr lang="hr-HR" dirty="0" smtClean="0">
                <a:solidFill>
                  <a:srgbClr val="FF0000"/>
                </a:solidFill>
              </a:rPr>
              <a:t>Zaključak i moguće pouke (3)</a:t>
            </a:r>
            <a:endParaRPr lang="en-US" dirty="0">
              <a:solidFill>
                <a:srgbClr val="FF0000"/>
              </a:solidFill>
            </a:endParaRPr>
          </a:p>
        </p:txBody>
      </p:sp>
      <p:sp>
        <p:nvSpPr>
          <p:cNvPr id="3" name="Content Placeholder 2"/>
          <p:cNvSpPr>
            <a:spLocks noGrp="1"/>
          </p:cNvSpPr>
          <p:nvPr>
            <p:ph idx="1"/>
          </p:nvPr>
        </p:nvSpPr>
        <p:spPr>
          <a:xfrm>
            <a:off x="179512" y="836712"/>
            <a:ext cx="8856984" cy="5688632"/>
          </a:xfrm>
        </p:spPr>
        <p:txBody>
          <a:bodyPr>
            <a:noAutofit/>
          </a:bodyPr>
          <a:lstStyle/>
          <a:p>
            <a:pPr>
              <a:lnSpc>
                <a:spcPct val="110000"/>
              </a:lnSpc>
              <a:spcBef>
                <a:spcPts val="0"/>
              </a:spcBef>
            </a:pPr>
            <a:r>
              <a:rPr lang="hr-HR" sz="2800" dirty="0" smtClean="0"/>
              <a:t>Postojeći </a:t>
            </a:r>
            <a:r>
              <a:rPr lang="hr-HR" sz="2800" dirty="0"/>
              <a:t>rad u Hrvatskoj je skup u prvom redu zbog razmjerno visokih doprinosa za socijalno osiguranje pa je porezni klin (razlika između onog što plati poslodavac i onoga što dobije radnik) velik, a uvođenjem dodatnog doprinosa neminovno bi se morao povećati. </a:t>
            </a:r>
            <a:endParaRPr lang="hr-HR" sz="2800" dirty="0" smtClean="0"/>
          </a:p>
          <a:p>
            <a:pPr>
              <a:lnSpc>
                <a:spcPct val="110000"/>
              </a:lnSpc>
              <a:spcBef>
                <a:spcPts val="0"/>
              </a:spcBef>
            </a:pPr>
            <a:r>
              <a:rPr lang="hr-HR" sz="2800" dirty="0" smtClean="0"/>
              <a:t>Došlo </a:t>
            </a:r>
            <a:r>
              <a:rPr lang="hr-HR" sz="2800" dirty="0"/>
              <a:t>bi do </a:t>
            </a:r>
            <a:r>
              <a:rPr lang="hr-HR" sz="2800" i="1" dirty="0"/>
              <a:t>eksternalizacije </a:t>
            </a:r>
            <a:r>
              <a:rPr lang="hr-HR" sz="2800" dirty="0"/>
              <a:t>troškova otpuštanja (odnosno najvjerojatnije bi ih snosio netko drugi) što bi u hrvatskim uvjetima slabe vladavine prava i prilične nesklonosti poštivanja zakona lako moglo dovesti do </a:t>
            </a:r>
            <a:r>
              <a:rPr lang="hr-HR" sz="2800" dirty="0" err="1"/>
              <a:t>olakog</a:t>
            </a:r>
            <a:r>
              <a:rPr lang="hr-HR" sz="2800" dirty="0"/>
              <a:t> otkazivanja zaposlenima, kao i prešutnog ili namjernog dogovaranja zaposlenika i poslodavaca o ciljanom otkazivanju jer nastale troškove snosi netko drugi. </a:t>
            </a:r>
            <a:endParaRPr lang="en-US" sz="3100" dirty="0"/>
          </a:p>
        </p:txBody>
      </p:sp>
    </p:spTree>
    <p:extLst>
      <p:ext uri="{BB962C8B-B14F-4D97-AF65-F5344CB8AC3E}">
        <p14:creationId xmlns:p14="http://schemas.microsoft.com/office/powerpoint/2010/main" xmlns="" val="31342068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4624"/>
            <a:ext cx="8496944" cy="792088"/>
          </a:xfrm>
        </p:spPr>
        <p:txBody>
          <a:bodyPr>
            <a:normAutofit/>
          </a:bodyPr>
          <a:lstStyle/>
          <a:p>
            <a:r>
              <a:rPr lang="hr-HR" dirty="0" smtClean="0">
                <a:solidFill>
                  <a:srgbClr val="FF0000"/>
                </a:solidFill>
              </a:rPr>
              <a:t>Zaključak i moguće pouke (4)</a:t>
            </a:r>
            <a:endParaRPr lang="en-US" dirty="0">
              <a:solidFill>
                <a:srgbClr val="FF0000"/>
              </a:solidFill>
            </a:endParaRPr>
          </a:p>
        </p:txBody>
      </p:sp>
      <p:sp>
        <p:nvSpPr>
          <p:cNvPr id="3" name="Content Placeholder 2"/>
          <p:cNvSpPr>
            <a:spLocks noGrp="1"/>
          </p:cNvSpPr>
          <p:nvPr>
            <p:ph idx="1"/>
          </p:nvPr>
        </p:nvSpPr>
        <p:spPr>
          <a:xfrm>
            <a:off x="179512" y="836712"/>
            <a:ext cx="8856984" cy="5688632"/>
          </a:xfrm>
        </p:spPr>
        <p:txBody>
          <a:bodyPr>
            <a:noAutofit/>
          </a:bodyPr>
          <a:lstStyle/>
          <a:p>
            <a:pPr>
              <a:lnSpc>
                <a:spcPct val="110000"/>
              </a:lnSpc>
              <a:spcBef>
                <a:spcPts val="0"/>
              </a:spcBef>
            </a:pPr>
            <a:r>
              <a:rPr lang="hr-HR" sz="2900" dirty="0"/>
              <a:t>Dok se ne bi skupila dovoljna sredstva u fondu, poslodavci bi bili dvostruko opterećeni: izdvajanjima za navedeni doprinos i rashodima za sadašnje otpremnine. </a:t>
            </a:r>
            <a:endParaRPr lang="hr-HR" sz="2900" dirty="0" smtClean="0"/>
          </a:p>
          <a:p>
            <a:pPr>
              <a:lnSpc>
                <a:spcPct val="110000"/>
              </a:lnSpc>
              <a:spcBef>
                <a:spcPts val="0"/>
              </a:spcBef>
            </a:pPr>
            <a:r>
              <a:rPr lang="hr-HR" sz="2900" dirty="0" smtClean="0"/>
              <a:t>Osnovni </a:t>
            </a:r>
            <a:r>
              <a:rPr lang="hr-HR" sz="2900" dirty="0"/>
              <a:t>prigovor visokim otpremninama je da poslodavac to uračunava u troškove novog zapošljavanja pa je nesklon (ili barem nedovoljno sklon) otvaranju novih radnih mjesta. </a:t>
            </a:r>
            <a:endParaRPr lang="hr-HR" sz="2900" dirty="0" smtClean="0"/>
          </a:p>
          <a:p>
            <a:pPr>
              <a:lnSpc>
                <a:spcPct val="110000"/>
              </a:lnSpc>
              <a:spcBef>
                <a:spcPts val="0"/>
              </a:spcBef>
            </a:pPr>
            <a:r>
              <a:rPr lang="hr-HR" sz="2900" dirty="0" smtClean="0"/>
              <a:t>U </a:t>
            </a:r>
            <a:r>
              <a:rPr lang="hr-HR" sz="2900" dirty="0"/>
              <a:t>slučaju osnivanja fonda ne bi morao kalkulirati, jer mu je taj dodatni trošak već uključen kao doprinos za fond, pa bio dugoročno uspješan ili ne, u svakom slučaju morati će platiti taj iznos. </a:t>
            </a:r>
            <a:endParaRPr lang="en-US" sz="2900" dirty="0"/>
          </a:p>
        </p:txBody>
      </p:sp>
    </p:spTree>
    <p:extLst>
      <p:ext uri="{BB962C8B-B14F-4D97-AF65-F5344CB8AC3E}">
        <p14:creationId xmlns:p14="http://schemas.microsoft.com/office/powerpoint/2010/main" xmlns="" val="15271015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dirty="0">
                <a:solidFill>
                  <a:srgbClr val="FF0000"/>
                </a:solidFill>
              </a:rPr>
              <a:t>Zaključak i moguće </a:t>
            </a:r>
            <a:r>
              <a:rPr lang="hr-HR" smtClean="0">
                <a:solidFill>
                  <a:srgbClr val="FF0000"/>
                </a:solidFill>
              </a:rPr>
              <a:t>pouke </a:t>
            </a:r>
            <a:r>
              <a:rPr lang="hr-HR" smtClean="0">
                <a:solidFill>
                  <a:srgbClr val="FF0000"/>
                </a:solidFill>
              </a:rPr>
              <a:t>(5)</a:t>
            </a:r>
            <a:endParaRPr lang="en-US" dirty="0">
              <a:solidFill>
                <a:srgbClr val="FF0000"/>
              </a:solidFill>
            </a:endParaRPr>
          </a:p>
        </p:txBody>
      </p:sp>
      <p:sp>
        <p:nvSpPr>
          <p:cNvPr id="3" name="Content Placeholder 2"/>
          <p:cNvSpPr>
            <a:spLocks noGrp="1"/>
          </p:cNvSpPr>
          <p:nvPr>
            <p:ph idx="1"/>
          </p:nvPr>
        </p:nvSpPr>
        <p:spPr>
          <a:xfrm>
            <a:off x="251520" y="1412776"/>
            <a:ext cx="8496944" cy="4968552"/>
          </a:xfrm>
        </p:spPr>
        <p:txBody>
          <a:bodyPr>
            <a:noAutofit/>
          </a:bodyPr>
          <a:lstStyle/>
          <a:p>
            <a:pPr>
              <a:lnSpc>
                <a:spcPct val="110000"/>
              </a:lnSpc>
            </a:pPr>
            <a:r>
              <a:rPr lang="hr-HR" sz="3000" dirty="0" smtClean="0"/>
              <a:t>Svaki </a:t>
            </a:r>
            <a:r>
              <a:rPr lang="hr-HR" sz="3000" dirty="0"/>
              <a:t>oblik osiguranja </a:t>
            </a:r>
            <a:r>
              <a:rPr lang="hr-HR" sz="3000" dirty="0" smtClean="0"/>
              <a:t>je </a:t>
            </a:r>
            <a:r>
              <a:rPr lang="hr-HR" sz="3000" dirty="0"/>
              <a:t>uspješan ako je mnogo onih koji uplaćuju doprinose, a malo onih koji koriste prava</a:t>
            </a:r>
            <a:r>
              <a:rPr lang="hr-HR" sz="3000" dirty="0" smtClean="0"/>
              <a:t>.</a:t>
            </a:r>
          </a:p>
          <a:p>
            <a:pPr>
              <a:lnSpc>
                <a:spcPct val="110000"/>
              </a:lnSpc>
            </a:pPr>
            <a:r>
              <a:rPr lang="hr-HR" sz="3000" dirty="0" smtClean="0"/>
              <a:t>Poučeni </a:t>
            </a:r>
            <a:r>
              <a:rPr lang="hr-HR" sz="3000" dirty="0"/>
              <a:t>(ne)plaćanjem doprinosa za mirovinsko osiguranje, postoji opravdani strah kako bi u Hrvatskoj uslijed navedenih gospodarskih teškoća, ponajviše nelikvidnosti, razmjerno malo obveznika uplaćivalo u budući fond (ili uplaćivalo s velikim zaostacima), a mnogo koristilo raspoloživa </a:t>
            </a:r>
            <a:r>
              <a:rPr lang="hr-HR" sz="3000" dirty="0" smtClean="0"/>
              <a:t>sredstva</a:t>
            </a:r>
            <a:r>
              <a:rPr lang="hr-HR" sz="3000" dirty="0"/>
              <a:t>.</a:t>
            </a:r>
            <a:endParaRPr lang="en-US" sz="3000" dirty="0"/>
          </a:p>
        </p:txBody>
      </p:sp>
    </p:spTree>
    <p:extLst>
      <p:ext uri="{BB962C8B-B14F-4D97-AF65-F5344CB8AC3E}">
        <p14:creationId xmlns:p14="http://schemas.microsoft.com/office/powerpoint/2010/main" xmlns="" val="2338773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47248" cy="922114"/>
          </a:xfrm>
        </p:spPr>
        <p:txBody>
          <a:bodyPr/>
          <a:lstStyle/>
          <a:p>
            <a:r>
              <a:rPr lang="hr-HR" b="1" dirty="0" smtClean="0">
                <a:solidFill>
                  <a:srgbClr val="FF0000"/>
                </a:solidFill>
              </a:rPr>
              <a:t>Uvod (1)</a:t>
            </a:r>
            <a:endParaRPr lang="en-US" dirty="0">
              <a:solidFill>
                <a:srgbClr val="FF0000"/>
              </a:solidFill>
            </a:endParaRPr>
          </a:p>
        </p:txBody>
      </p:sp>
      <p:sp>
        <p:nvSpPr>
          <p:cNvPr id="3" name="Content Placeholder 2"/>
          <p:cNvSpPr>
            <a:spLocks noGrp="1"/>
          </p:cNvSpPr>
          <p:nvPr>
            <p:ph idx="1"/>
          </p:nvPr>
        </p:nvSpPr>
        <p:spPr>
          <a:xfrm>
            <a:off x="107504" y="1124744"/>
            <a:ext cx="8856984" cy="5400600"/>
          </a:xfrm>
        </p:spPr>
        <p:txBody>
          <a:bodyPr>
            <a:noAutofit/>
          </a:bodyPr>
          <a:lstStyle/>
          <a:p>
            <a:pPr>
              <a:lnSpc>
                <a:spcPct val="120000"/>
              </a:lnSpc>
            </a:pPr>
            <a:r>
              <a:rPr lang="hr-HR" sz="3400" dirty="0"/>
              <a:t>Razmjerno izdašne otpremnine često se (ne)opravdano optužuje kako otežava </a:t>
            </a:r>
            <a:r>
              <a:rPr lang="hr-HR" sz="3400" dirty="0" err="1"/>
              <a:t>novozapošljavanje</a:t>
            </a:r>
            <a:r>
              <a:rPr lang="hr-HR" sz="3400" dirty="0"/>
              <a:t> jer poslodavci u strahu od mogućeg otkaza svojim zaposlenicima moraju računati na naknade koje im </a:t>
            </a:r>
            <a:r>
              <a:rPr lang="hr-HR" sz="3400" dirty="0" smtClean="0"/>
              <a:t>trebaju </a:t>
            </a:r>
            <a:r>
              <a:rPr lang="hr-HR" sz="3400" dirty="0"/>
              <a:t>isplatiti </a:t>
            </a:r>
            <a:endParaRPr lang="hr-HR" sz="3400" dirty="0" smtClean="0"/>
          </a:p>
          <a:p>
            <a:pPr>
              <a:lnSpc>
                <a:spcPct val="120000"/>
              </a:lnSpc>
            </a:pPr>
            <a:r>
              <a:rPr lang="hr-HR" sz="3400" dirty="0" smtClean="0"/>
              <a:t>Stoga poslodavci radije </a:t>
            </a:r>
            <a:r>
              <a:rPr lang="hr-HR" sz="3400" dirty="0"/>
              <a:t>ne zapošljavaju, </a:t>
            </a:r>
            <a:r>
              <a:rPr lang="hr-HR" sz="3400" dirty="0" smtClean="0"/>
              <a:t>odnosno zapošljavaju </a:t>
            </a:r>
            <a:r>
              <a:rPr lang="hr-HR" sz="3400" dirty="0"/>
              <a:t>na određeno vrijeme ili na </a:t>
            </a:r>
            <a:r>
              <a:rPr lang="hr-HR" sz="3400" i="1" dirty="0"/>
              <a:t>crno</a:t>
            </a:r>
            <a:r>
              <a:rPr lang="hr-HR" sz="3400" dirty="0"/>
              <a:t>. </a:t>
            </a:r>
            <a:endParaRPr lang="hr-HR" sz="3400" dirty="0" smtClean="0"/>
          </a:p>
        </p:txBody>
      </p:sp>
    </p:spTree>
    <p:extLst>
      <p:ext uri="{BB962C8B-B14F-4D97-AF65-F5344CB8AC3E}">
        <p14:creationId xmlns:p14="http://schemas.microsoft.com/office/powerpoint/2010/main" xmlns="" val="21172643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79512" y="548680"/>
            <a:ext cx="8856984" cy="5832648"/>
          </a:xfrm>
        </p:spPr>
        <p:txBody>
          <a:bodyPr>
            <a:noAutofit/>
          </a:bodyPr>
          <a:lstStyle/>
          <a:p>
            <a:pPr marL="0" indent="0">
              <a:buNone/>
            </a:pPr>
            <a:endParaRPr lang="hr-HR" sz="6600" dirty="0" smtClean="0">
              <a:solidFill>
                <a:srgbClr val="FF0000"/>
              </a:solidFill>
            </a:endParaRPr>
          </a:p>
          <a:p>
            <a:pPr marL="0" indent="0">
              <a:buNone/>
            </a:pPr>
            <a:r>
              <a:rPr lang="hr-HR" sz="6600" dirty="0" smtClean="0">
                <a:solidFill>
                  <a:srgbClr val="FF0000"/>
                </a:solidFill>
              </a:rPr>
              <a:t>HVALA NA POZORNOSTI, </a:t>
            </a:r>
          </a:p>
          <a:p>
            <a:pPr marL="0" indent="0">
              <a:buNone/>
            </a:pPr>
            <a:r>
              <a:rPr lang="hr-HR" sz="6600" dirty="0" smtClean="0">
                <a:solidFill>
                  <a:srgbClr val="FF0000"/>
                </a:solidFill>
              </a:rPr>
              <a:t>sva drugačija razmišljanja i stavovi su dobro došli. </a:t>
            </a:r>
          </a:p>
          <a:p>
            <a:pPr marL="0" indent="0">
              <a:buNone/>
            </a:pPr>
            <a:endParaRPr lang="hr-HR" sz="3600" dirty="0" smtClean="0"/>
          </a:p>
          <a:p>
            <a:pPr marL="0" indent="0">
              <a:buNone/>
            </a:pPr>
            <a:r>
              <a:rPr lang="hr-HR" sz="3600" dirty="0" smtClean="0"/>
              <a:t>predrag@</a:t>
            </a:r>
            <a:r>
              <a:rPr lang="hr-HR" sz="3600" dirty="0" err="1" smtClean="0"/>
              <a:t>ijf.hr</a:t>
            </a:r>
            <a:endParaRPr lang="en-US" sz="3600" dirty="0"/>
          </a:p>
        </p:txBody>
      </p:sp>
    </p:spTree>
    <p:extLst>
      <p:ext uri="{BB962C8B-B14F-4D97-AF65-F5344CB8AC3E}">
        <p14:creationId xmlns:p14="http://schemas.microsoft.com/office/powerpoint/2010/main" xmlns="" val="18631866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47248" cy="922114"/>
          </a:xfrm>
        </p:spPr>
        <p:txBody>
          <a:bodyPr/>
          <a:lstStyle/>
          <a:p>
            <a:r>
              <a:rPr lang="hr-HR" b="1" dirty="0" smtClean="0">
                <a:solidFill>
                  <a:srgbClr val="FF0000"/>
                </a:solidFill>
              </a:rPr>
              <a:t>Uvod (2)</a:t>
            </a:r>
            <a:endParaRPr lang="en-US" dirty="0">
              <a:solidFill>
                <a:srgbClr val="FF0000"/>
              </a:solidFill>
            </a:endParaRPr>
          </a:p>
        </p:txBody>
      </p:sp>
      <p:sp>
        <p:nvSpPr>
          <p:cNvPr id="3" name="Content Placeholder 2"/>
          <p:cNvSpPr>
            <a:spLocks noGrp="1"/>
          </p:cNvSpPr>
          <p:nvPr>
            <p:ph idx="1"/>
          </p:nvPr>
        </p:nvSpPr>
        <p:spPr>
          <a:xfrm>
            <a:off x="107504" y="1196752"/>
            <a:ext cx="8784976" cy="5328592"/>
          </a:xfrm>
        </p:spPr>
        <p:txBody>
          <a:bodyPr>
            <a:noAutofit/>
          </a:bodyPr>
          <a:lstStyle/>
          <a:p>
            <a:pPr lvl="0">
              <a:lnSpc>
                <a:spcPct val="120000"/>
              </a:lnSpc>
            </a:pPr>
            <a:r>
              <a:rPr lang="hr-HR" sz="3600" dirty="0">
                <a:solidFill>
                  <a:prstClr val="black"/>
                </a:solidFill>
              </a:rPr>
              <a:t>Time se otežava (ili čak i onemogućava) veće zapošljavanje nezaposlenih osoba, posebno ranjivih skupina na tržištu rada kao što su osobe s invaliditetom, žene i mladi bez radnog </a:t>
            </a:r>
            <a:r>
              <a:rPr lang="hr-HR" sz="3600" dirty="0" smtClean="0">
                <a:solidFill>
                  <a:prstClr val="black"/>
                </a:solidFill>
              </a:rPr>
              <a:t>iskustva.</a:t>
            </a:r>
          </a:p>
          <a:p>
            <a:pPr lvl="0">
              <a:lnSpc>
                <a:spcPct val="120000"/>
              </a:lnSpc>
            </a:pPr>
            <a:r>
              <a:rPr lang="hr-HR" sz="3600" dirty="0" smtClean="0"/>
              <a:t>U odabranim zemljama razlike su gotovo </a:t>
            </a:r>
            <a:r>
              <a:rPr lang="hr-HR" sz="3600" dirty="0"/>
              <a:t>veće od sličnosti tako da se </a:t>
            </a:r>
            <a:r>
              <a:rPr lang="hr-HR" sz="3600" dirty="0" smtClean="0"/>
              <a:t>može </a:t>
            </a:r>
            <a:r>
              <a:rPr lang="hr-HR" sz="3600" dirty="0"/>
              <a:t>govoriti o </a:t>
            </a:r>
            <a:r>
              <a:rPr lang="hr-HR" sz="3600" dirty="0" smtClean="0"/>
              <a:t>paleti </a:t>
            </a:r>
            <a:r>
              <a:rPr lang="hr-HR" sz="3600" dirty="0"/>
              <a:t>raznovrsnih oblika naknada. </a:t>
            </a:r>
            <a:endParaRPr lang="hr-HR" sz="3600" dirty="0" smtClean="0"/>
          </a:p>
          <a:p>
            <a:endParaRPr lang="hr-HR" sz="4400" dirty="0"/>
          </a:p>
        </p:txBody>
      </p:sp>
    </p:spTree>
    <p:extLst>
      <p:ext uri="{BB962C8B-B14F-4D97-AF65-F5344CB8AC3E}">
        <p14:creationId xmlns:p14="http://schemas.microsoft.com/office/powerpoint/2010/main" xmlns="" val="38899636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solidFill>
                  <a:srgbClr val="FF0000"/>
                </a:solidFill>
              </a:rPr>
              <a:t>Povijest </a:t>
            </a:r>
            <a:r>
              <a:rPr lang="hr-HR" b="1" dirty="0">
                <a:solidFill>
                  <a:srgbClr val="FF0000"/>
                </a:solidFill>
              </a:rPr>
              <a:t>nastanka i razlozi uvođenja sustava </a:t>
            </a:r>
            <a:r>
              <a:rPr lang="hr-HR" b="1" dirty="0" smtClean="0">
                <a:solidFill>
                  <a:srgbClr val="FF0000"/>
                </a:solidFill>
              </a:rPr>
              <a:t>otpremnina (1)</a:t>
            </a:r>
            <a:endParaRPr lang="en-US" dirty="0">
              <a:solidFill>
                <a:srgbClr val="FF0000"/>
              </a:solidFill>
            </a:endParaRPr>
          </a:p>
        </p:txBody>
      </p:sp>
      <p:sp>
        <p:nvSpPr>
          <p:cNvPr id="3" name="Content Placeholder 2"/>
          <p:cNvSpPr>
            <a:spLocks noGrp="1"/>
          </p:cNvSpPr>
          <p:nvPr>
            <p:ph idx="1"/>
          </p:nvPr>
        </p:nvSpPr>
        <p:spPr>
          <a:xfrm>
            <a:off x="179512" y="1484784"/>
            <a:ext cx="8712968" cy="5040560"/>
          </a:xfrm>
        </p:spPr>
        <p:txBody>
          <a:bodyPr>
            <a:noAutofit/>
          </a:bodyPr>
          <a:lstStyle/>
          <a:p>
            <a:r>
              <a:rPr lang="hr-HR" dirty="0"/>
              <a:t>Otpremnina je općenito jednokratna novčana naknada radniku kojem prestaje radni odnos </a:t>
            </a:r>
            <a:r>
              <a:rPr lang="hr-HR" i="1" dirty="0"/>
              <a:t>bez njegove krivnje</a:t>
            </a:r>
            <a:r>
              <a:rPr lang="hr-HR" dirty="0"/>
              <a:t>, a trebala bi mu pomoći u razdoblju do novog zaposlenja. </a:t>
            </a:r>
            <a:endParaRPr lang="hr-HR" dirty="0" smtClean="0"/>
          </a:p>
          <a:p>
            <a:r>
              <a:rPr lang="hr-HR" dirty="0" smtClean="0"/>
              <a:t>Tri </a:t>
            </a:r>
            <a:r>
              <a:rPr lang="hr-HR" dirty="0"/>
              <a:t>glavne povijesne odrednice sustava otpremnina širom svijeta: (i) šire prihvaćanje zakona o radu, (</a:t>
            </a:r>
            <a:r>
              <a:rPr lang="hr-HR" dirty="0" err="1"/>
              <a:t>ii</a:t>
            </a:r>
            <a:r>
              <a:rPr lang="hr-HR" dirty="0"/>
              <a:t>) početak industrijskog restrukturiranja i visoke razine nezaposlenosti u međuratnom razdoblju, i (</a:t>
            </a:r>
            <a:r>
              <a:rPr lang="hr-HR" dirty="0" err="1"/>
              <a:t>iii</a:t>
            </a:r>
            <a:r>
              <a:rPr lang="hr-HR" dirty="0"/>
              <a:t>) širenje obrasca socijalne države nakon Drugog svjetskog rata. </a:t>
            </a:r>
            <a:endParaRPr lang="en-US" dirty="0"/>
          </a:p>
        </p:txBody>
      </p:sp>
    </p:spTree>
    <p:extLst>
      <p:ext uri="{BB962C8B-B14F-4D97-AF65-F5344CB8AC3E}">
        <p14:creationId xmlns:p14="http://schemas.microsoft.com/office/powerpoint/2010/main" xmlns="" val="1364236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solidFill>
                  <a:srgbClr val="FF0000"/>
                </a:solidFill>
              </a:rPr>
              <a:t>Povijest </a:t>
            </a:r>
            <a:r>
              <a:rPr lang="hr-HR" b="1" dirty="0">
                <a:solidFill>
                  <a:srgbClr val="FF0000"/>
                </a:solidFill>
              </a:rPr>
              <a:t>nastanka i razlozi uvođenja sustava </a:t>
            </a:r>
            <a:r>
              <a:rPr lang="hr-HR" b="1" dirty="0" smtClean="0">
                <a:solidFill>
                  <a:srgbClr val="FF0000"/>
                </a:solidFill>
              </a:rPr>
              <a:t>otpremnina (2)</a:t>
            </a:r>
            <a:endParaRPr lang="en-US" dirty="0">
              <a:solidFill>
                <a:srgbClr val="FF0000"/>
              </a:solidFill>
            </a:endParaRPr>
          </a:p>
        </p:txBody>
      </p:sp>
      <p:sp>
        <p:nvSpPr>
          <p:cNvPr id="3" name="Content Placeholder 2"/>
          <p:cNvSpPr>
            <a:spLocks noGrp="1"/>
          </p:cNvSpPr>
          <p:nvPr>
            <p:ph idx="1"/>
          </p:nvPr>
        </p:nvSpPr>
        <p:spPr>
          <a:xfrm>
            <a:off x="179512" y="1600200"/>
            <a:ext cx="8784976" cy="4853136"/>
          </a:xfrm>
        </p:spPr>
        <p:txBody>
          <a:bodyPr>
            <a:noAutofit/>
          </a:bodyPr>
          <a:lstStyle/>
          <a:p>
            <a:pPr marL="0" indent="0">
              <a:buNone/>
            </a:pPr>
            <a:r>
              <a:rPr lang="hr-HR" sz="2800" dirty="0" smtClean="0"/>
              <a:t>Te </a:t>
            </a:r>
            <a:r>
              <a:rPr lang="hr-HR" sz="2800" dirty="0"/>
              <a:t>su odrednice s vremenom počele preklapati s dva najvažnija razloga zašto se tvrtke dobrovoljno odlučuju platiti </a:t>
            </a:r>
            <a:r>
              <a:rPr lang="hr-HR" sz="2800" dirty="0" smtClean="0"/>
              <a:t>otpremnine: </a:t>
            </a:r>
          </a:p>
          <a:p>
            <a:r>
              <a:rPr lang="hr-HR" sz="2800" dirty="0" smtClean="0"/>
              <a:t>Prvi </a:t>
            </a:r>
            <a:r>
              <a:rPr lang="hr-HR" sz="2800" dirty="0"/>
              <a:t>razlog za omogućavanje jednokratnih isplata tijekom industrijskog restrukturiranja je želja za brzim djelovanjem te nastojanje da se izbjegnu političke napetosti kao i </a:t>
            </a:r>
            <a:r>
              <a:rPr lang="hr-HR" sz="2800" dirty="0" smtClean="0"/>
              <a:t>skupi (izvan)sudski </a:t>
            </a:r>
            <a:r>
              <a:rPr lang="hr-HR" sz="2800" dirty="0"/>
              <a:t>postupci i </a:t>
            </a:r>
            <a:r>
              <a:rPr lang="hr-HR" sz="2800" dirty="0" smtClean="0"/>
              <a:t>nagodbe.</a:t>
            </a:r>
          </a:p>
          <a:p>
            <a:r>
              <a:rPr lang="hr-HR" sz="2800" dirty="0"/>
              <a:t>Drugi je razlog </a:t>
            </a:r>
            <a:r>
              <a:rPr lang="hr-HR" sz="2800" dirty="0" smtClean="0"/>
              <a:t>u društvu temeljenom na znanju vezan </a:t>
            </a:r>
            <a:r>
              <a:rPr lang="hr-HR" sz="2800" dirty="0"/>
              <a:t>uz </a:t>
            </a:r>
            <a:r>
              <a:rPr lang="hr-HR" sz="2800" dirty="0" smtClean="0"/>
              <a:t>nastojanje da se uravnoteže interesi tvrtki </a:t>
            </a:r>
            <a:r>
              <a:rPr lang="hr-HR" sz="2800" dirty="0"/>
              <a:t>i njihovih zaposlenika kako bi se postigle što veća konkurentnost i produktivnost. </a:t>
            </a:r>
            <a:endParaRPr lang="en-US" sz="2800" dirty="0"/>
          </a:p>
        </p:txBody>
      </p:sp>
    </p:spTree>
    <p:extLst>
      <p:ext uri="{BB962C8B-B14F-4D97-AF65-F5344CB8AC3E}">
        <p14:creationId xmlns:p14="http://schemas.microsoft.com/office/powerpoint/2010/main" xmlns="" val="4917340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solidFill>
                  <a:srgbClr val="FF0000"/>
                </a:solidFill>
              </a:rPr>
              <a:t>Povijest </a:t>
            </a:r>
            <a:r>
              <a:rPr lang="hr-HR" b="1" dirty="0">
                <a:solidFill>
                  <a:srgbClr val="FF0000"/>
                </a:solidFill>
              </a:rPr>
              <a:t>nastanka i razlozi uvođenja sustava </a:t>
            </a:r>
            <a:r>
              <a:rPr lang="hr-HR" b="1" dirty="0" smtClean="0">
                <a:solidFill>
                  <a:srgbClr val="FF0000"/>
                </a:solidFill>
              </a:rPr>
              <a:t>otpremnina (3)</a:t>
            </a:r>
            <a:endParaRPr lang="en-US" dirty="0">
              <a:solidFill>
                <a:srgbClr val="FF0000"/>
              </a:solidFill>
            </a:endParaRPr>
          </a:p>
        </p:txBody>
      </p:sp>
      <p:sp>
        <p:nvSpPr>
          <p:cNvPr id="3" name="Content Placeholder 2"/>
          <p:cNvSpPr>
            <a:spLocks noGrp="1"/>
          </p:cNvSpPr>
          <p:nvPr>
            <p:ph idx="1"/>
          </p:nvPr>
        </p:nvSpPr>
        <p:spPr>
          <a:xfrm>
            <a:off x="179512" y="1600200"/>
            <a:ext cx="8712968" cy="4525963"/>
          </a:xfrm>
        </p:spPr>
        <p:txBody>
          <a:bodyPr>
            <a:noAutofit/>
          </a:bodyPr>
          <a:lstStyle/>
          <a:p>
            <a:r>
              <a:rPr lang="hr-HR" sz="3000" dirty="0"/>
              <a:t>Primarni izvor nastanka sustava otpremnine bilo je usvajanje zakona o radu u industrijski razvijenim zapadnim zemljama tijekom 19. stoljeća. </a:t>
            </a:r>
            <a:endParaRPr lang="hr-HR" sz="3000" dirty="0" smtClean="0"/>
          </a:p>
          <a:p>
            <a:r>
              <a:rPr lang="hr-HR" sz="3000" dirty="0" smtClean="0"/>
              <a:t>Rođenje </a:t>
            </a:r>
            <a:r>
              <a:rPr lang="hr-HR" sz="3000" dirty="0"/>
              <a:t>suvremenih radnih standarda može se pratiti unazad sve do 1802. godine, kada je </a:t>
            </a:r>
            <a:r>
              <a:rPr lang="hr-HR" sz="3000" dirty="0" smtClean="0"/>
              <a:t>premijer </a:t>
            </a:r>
            <a:r>
              <a:rPr lang="hr-HR" sz="3000" dirty="0"/>
              <a:t>Robert </a:t>
            </a:r>
            <a:r>
              <a:rPr lang="hr-HR" sz="3000" dirty="0" err="1"/>
              <a:t>Peel</a:t>
            </a:r>
            <a:r>
              <a:rPr lang="hr-HR" sz="3000" dirty="0"/>
              <a:t> </a:t>
            </a:r>
            <a:r>
              <a:rPr lang="hr-HR" sz="3000" dirty="0" smtClean="0"/>
              <a:t>uveo </a:t>
            </a:r>
            <a:r>
              <a:rPr lang="hr-HR" sz="3000" dirty="0"/>
              <a:t>Engleski zakona o tvornicama. </a:t>
            </a:r>
            <a:endParaRPr lang="hr-HR" sz="3000" dirty="0" smtClean="0"/>
          </a:p>
          <a:p>
            <a:r>
              <a:rPr lang="hr-HR" sz="3000" dirty="0" smtClean="0"/>
              <a:t>Do </a:t>
            </a:r>
            <a:r>
              <a:rPr lang="hr-HR" sz="3000" dirty="0"/>
              <a:t>1875. Velika Britanija i SAD-e postigle su potpuno zakonsko određenje jednakosti poslodavaca i radnika </a:t>
            </a:r>
            <a:r>
              <a:rPr lang="hr-HR" sz="3000" dirty="0" smtClean="0"/>
              <a:t>u </a:t>
            </a:r>
            <a:r>
              <a:rPr lang="hr-HR" sz="3000" dirty="0"/>
              <a:t>odlučivanju kod industrijskih odnosa. </a:t>
            </a:r>
            <a:endParaRPr lang="en-US" sz="3000" dirty="0"/>
          </a:p>
        </p:txBody>
      </p:sp>
    </p:spTree>
    <p:extLst>
      <p:ext uri="{BB962C8B-B14F-4D97-AF65-F5344CB8AC3E}">
        <p14:creationId xmlns:p14="http://schemas.microsoft.com/office/powerpoint/2010/main" xmlns="" val="118152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solidFill>
                  <a:srgbClr val="FF0000"/>
                </a:solidFill>
              </a:rPr>
              <a:t>Povijest </a:t>
            </a:r>
            <a:r>
              <a:rPr lang="hr-HR" b="1" dirty="0">
                <a:solidFill>
                  <a:srgbClr val="FF0000"/>
                </a:solidFill>
              </a:rPr>
              <a:t>nastanka i razlozi uvođenja sustava </a:t>
            </a:r>
            <a:r>
              <a:rPr lang="hr-HR" b="1" dirty="0" smtClean="0">
                <a:solidFill>
                  <a:srgbClr val="FF0000"/>
                </a:solidFill>
              </a:rPr>
              <a:t>otpremnina (4)</a:t>
            </a:r>
            <a:endParaRPr lang="en-US" dirty="0">
              <a:solidFill>
                <a:srgbClr val="FF0000"/>
              </a:solidFill>
            </a:endParaRPr>
          </a:p>
        </p:txBody>
      </p:sp>
      <p:sp>
        <p:nvSpPr>
          <p:cNvPr id="3" name="Content Placeholder 2"/>
          <p:cNvSpPr>
            <a:spLocks noGrp="1"/>
          </p:cNvSpPr>
          <p:nvPr>
            <p:ph idx="1"/>
          </p:nvPr>
        </p:nvSpPr>
        <p:spPr>
          <a:xfrm>
            <a:off x="179512" y="1600200"/>
            <a:ext cx="8712968" cy="4525963"/>
          </a:xfrm>
        </p:spPr>
        <p:txBody>
          <a:bodyPr>
            <a:noAutofit/>
          </a:bodyPr>
          <a:lstStyle/>
          <a:p>
            <a:r>
              <a:rPr lang="hr-HR" sz="2800" dirty="0" smtClean="0"/>
              <a:t>Parlamenti </a:t>
            </a:r>
            <a:r>
              <a:rPr lang="hr-HR" sz="2800" dirty="0"/>
              <a:t>u razvijenim zemljama nastojali su tijekom 20. stoljeća regulirati pitanja ugovora i osigurati zaštitu radnika u slučaju otkaza. </a:t>
            </a:r>
            <a:endParaRPr lang="hr-HR" sz="2800" dirty="0" smtClean="0"/>
          </a:p>
          <a:p>
            <a:r>
              <a:rPr lang="hr-HR" sz="2800" dirty="0" smtClean="0"/>
              <a:t>To </a:t>
            </a:r>
            <a:r>
              <a:rPr lang="hr-HR" sz="2800" dirty="0"/>
              <a:t>je ostvareno kroz izmjene i dopune trgovačkih i drugih zakona, kao i zakonsko određivanje industrijskih odnosa, odnosno zakona o zapošljavanju i/ili zakona o radu, a ponekad čak i posebnim </a:t>
            </a:r>
            <a:r>
              <a:rPr lang="hr-HR" sz="2800" dirty="0" smtClean="0"/>
              <a:t>propisima.</a:t>
            </a:r>
          </a:p>
          <a:p>
            <a:r>
              <a:rPr lang="hr-HR" sz="2800" dirty="0"/>
              <a:t>U to doba pravo na otpremninu ostvarivao je zaposlenik čiji poslodavac nije poštovao </a:t>
            </a:r>
            <a:r>
              <a:rPr lang="hr-HR" sz="2800" dirty="0" smtClean="0"/>
              <a:t>(kratki) otkazni rok, a zakonski </a:t>
            </a:r>
            <a:r>
              <a:rPr lang="hr-HR" sz="2800" dirty="0"/>
              <a:t>utvrđeni iznosi </a:t>
            </a:r>
            <a:r>
              <a:rPr lang="hr-HR" sz="2800" dirty="0" smtClean="0"/>
              <a:t>otpremnina </a:t>
            </a:r>
            <a:r>
              <a:rPr lang="hr-HR" sz="2800" dirty="0"/>
              <a:t>bili su mali. </a:t>
            </a:r>
            <a:endParaRPr lang="en-US" sz="3000" dirty="0"/>
          </a:p>
        </p:txBody>
      </p:sp>
    </p:spTree>
    <p:extLst>
      <p:ext uri="{BB962C8B-B14F-4D97-AF65-F5344CB8AC3E}">
        <p14:creationId xmlns:p14="http://schemas.microsoft.com/office/powerpoint/2010/main" xmlns="" val="3998620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solidFill>
                  <a:srgbClr val="FF0000"/>
                </a:solidFill>
              </a:rPr>
              <a:t>Povijest </a:t>
            </a:r>
            <a:r>
              <a:rPr lang="hr-HR" b="1" dirty="0">
                <a:solidFill>
                  <a:srgbClr val="FF0000"/>
                </a:solidFill>
              </a:rPr>
              <a:t>nastanka i razlozi uvođenja sustava </a:t>
            </a:r>
            <a:r>
              <a:rPr lang="hr-HR" b="1" dirty="0" smtClean="0">
                <a:solidFill>
                  <a:srgbClr val="FF0000"/>
                </a:solidFill>
              </a:rPr>
              <a:t>otpremnina (5)</a:t>
            </a:r>
            <a:endParaRPr lang="en-US" dirty="0">
              <a:solidFill>
                <a:srgbClr val="FF0000"/>
              </a:solidFill>
            </a:endParaRPr>
          </a:p>
        </p:txBody>
      </p:sp>
      <p:sp>
        <p:nvSpPr>
          <p:cNvPr id="3" name="Content Placeholder 2"/>
          <p:cNvSpPr>
            <a:spLocks noGrp="1"/>
          </p:cNvSpPr>
          <p:nvPr>
            <p:ph idx="1"/>
          </p:nvPr>
        </p:nvSpPr>
        <p:spPr>
          <a:xfrm>
            <a:off x="179512" y="1600200"/>
            <a:ext cx="8712968" cy="4525963"/>
          </a:xfrm>
        </p:spPr>
        <p:txBody>
          <a:bodyPr>
            <a:noAutofit/>
          </a:bodyPr>
          <a:lstStyle/>
          <a:p>
            <a:r>
              <a:rPr lang="hr-HR" sz="2800" dirty="0" smtClean="0"/>
              <a:t>U </a:t>
            </a:r>
            <a:r>
              <a:rPr lang="hr-HR" sz="2800" dirty="0"/>
              <a:t>nekoliko </a:t>
            </a:r>
            <a:r>
              <a:rPr lang="hr-HR" sz="2800" dirty="0" smtClean="0"/>
              <a:t>zemalja </a:t>
            </a:r>
            <a:r>
              <a:rPr lang="hr-HR" sz="2800" dirty="0"/>
              <a:t>krajem 19. stoljeća usvojeni su zakoni koji otpuštenim radnicima omogućavaju određena novčana </a:t>
            </a:r>
            <a:r>
              <a:rPr lang="hr-HR" sz="2800" dirty="0" smtClean="0"/>
              <a:t>prava, a prvo su ta </a:t>
            </a:r>
            <a:r>
              <a:rPr lang="hr-HR" sz="2800" dirty="0" smtClean="0"/>
              <a:t>prava </a:t>
            </a:r>
            <a:r>
              <a:rPr lang="hr-HR" sz="2800" dirty="0"/>
              <a:t>počeli ostvarivali zaposleni na željeznici. </a:t>
            </a:r>
            <a:endParaRPr lang="hr-HR" sz="2800" dirty="0" smtClean="0"/>
          </a:p>
          <a:p>
            <a:r>
              <a:rPr lang="hr-HR" sz="2800" dirty="0" smtClean="0"/>
              <a:t>U </a:t>
            </a:r>
            <a:r>
              <a:rPr lang="hr-HR" sz="2800" dirty="0"/>
              <a:t>Francuskoj je </a:t>
            </a:r>
            <a:r>
              <a:rPr lang="hr-HR" sz="2800" dirty="0" smtClean="0"/>
              <a:t>na </a:t>
            </a:r>
            <a:r>
              <a:rPr lang="hr-HR" sz="2800" dirty="0"/>
              <a:t>sudove došao veliki broj slučajeva otpuštanja na željeznici što je dovelo do presude koje se mogu smatrati  polazištem za nastanak suvremenog sustava </a:t>
            </a:r>
            <a:r>
              <a:rPr lang="hr-HR" sz="2800" dirty="0" smtClean="0"/>
              <a:t>otpremnina, a željeznički prijevoz je tada bio nova </a:t>
            </a:r>
            <a:r>
              <a:rPr lang="hr-HR" sz="2800" dirty="0"/>
              <a:t>gospodarska grana u kojoj je tek trebalo razviti industrijske odnose. </a:t>
            </a:r>
            <a:endParaRPr lang="en-US" sz="3000" dirty="0"/>
          </a:p>
        </p:txBody>
      </p:sp>
    </p:spTree>
    <p:extLst>
      <p:ext uri="{BB962C8B-B14F-4D97-AF65-F5344CB8AC3E}">
        <p14:creationId xmlns:p14="http://schemas.microsoft.com/office/powerpoint/2010/main" xmlns="" val="108886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2334</Words>
  <Application>Microsoft Office PowerPoint</Application>
  <PresentationFormat>On-screen Show (4:3)</PresentationFormat>
  <Paragraphs>123</Paragraphs>
  <Slides>30</Slides>
  <Notes>8</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Sustav otpremnina u odabranim zemljama   Predrag Bejaković,  Institut za javne financije  </vt:lpstr>
      <vt:lpstr>Sadržaj prezentacije </vt:lpstr>
      <vt:lpstr>Uvod (1)</vt:lpstr>
      <vt:lpstr>Uvod (2)</vt:lpstr>
      <vt:lpstr>Povijest nastanka i razlozi uvođenja sustava otpremnina (1)</vt:lpstr>
      <vt:lpstr>Povijest nastanka i razlozi uvođenja sustava otpremnina (2)</vt:lpstr>
      <vt:lpstr>Povijest nastanka i razlozi uvođenja sustava otpremnina (3)</vt:lpstr>
      <vt:lpstr>Povijest nastanka i razlozi uvođenja sustava otpremnina (4)</vt:lpstr>
      <vt:lpstr>Povijest nastanka i razlozi uvođenja sustava otpremnina (5)</vt:lpstr>
      <vt:lpstr>Povijest nastanka i razlozi uvođenja sustava otpremnina (6)</vt:lpstr>
      <vt:lpstr>Povijest nastanka i razlozi uvođenja sustava otpremnina (7)</vt:lpstr>
      <vt:lpstr>Stanje u odabranim zemljama: Argentina</vt:lpstr>
      <vt:lpstr>Stanje u odabranim zemljama: Austrija (1)</vt:lpstr>
      <vt:lpstr>Stanje u odabranim zemljama: Austrija (2)</vt:lpstr>
      <vt:lpstr>Stanje u odabranim zemljama: Austrija (3)</vt:lpstr>
      <vt:lpstr>Francuska</vt:lpstr>
      <vt:lpstr>Italija i dva sustava (1)</vt:lpstr>
      <vt:lpstr>Italija i dva sustava (2)</vt:lpstr>
      <vt:lpstr>Kanada</vt:lpstr>
      <vt:lpstr>Njemačka (1)</vt:lpstr>
      <vt:lpstr>Njemačka (2)</vt:lpstr>
      <vt:lpstr>SAD</vt:lpstr>
      <vt:lpstr>Španjolska</vt:lpstr>
      <vt:lpstr>Velika Britanija</vt:lpstr>
      <vt:lpstr>Zaključak i moguće pouke (1)</vt:lpstr>
      <vt:lpstr>Zaključak i moguće pouke (2)</vt:lpstr>
      <vt:lpstr>Zaključak i moguće pouke (3)</vt:lpstr>
      <vt:lpstr>Zaključak i moguće pouke (4)</vt:lpstr>
      <vt:lpstr>Zaključak i moguće pouke (5)</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Posljedice krize na zapošljavanje; Predrag Bejaković,  Institut za javne financije</dc:title>
  <dc:creator>predrag</dc:creator>
  <cp:lastModifiedBy>DALIBOR</cp:lastModifiedBy>
  <cp:revision>82</cp:revision>
  <dcterms:created xsi:type="dcterms:W3CDTF">2012-05-10T06:17:48Z</dcterms:created>
  <dcterms:modified xsi:type="dcterms:W3CDTF">2013-10-15T08:05:25Z</dcterms:modified>
</cp:coreProperties>
</file>